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0" r:id="rId1"/>
  </p:sldMasterIdLst>
  <p:notesMasterIdLst>
    <p:notesMasterId r:id="rId17"/>
  </p:notesMasterIdLst>
  <p:sldIdLst>
    <p:sldId id="270" r:id="rId2"/>
    <p:sldId id="258" r:id="rId3"/>
    <p:sldId id="271" r:id="rId4"/>
    <p:sldId id="259" r:id="rId5"/>
    <p:sldId id="261" r:id="rId6"/>
    <p:sldId id="273" r:id="rId7"/>
    <p:sldId id="262" r:id="rId8"/>
    <p:sldId id="263" r:id="rId9"/>
    <p:sldId id="264" r:id="rId10"/>
    <p:sldId id="274" r:id="rId11"/>
    <p:sldId id="276" r:id="rId12"/>
    <p:sldId id="269" r:id="rId13"/>
    <p:sldId id="267" r:id="rId14"/>
    <p:sldId id="268" r:id="rId15"/>
    <p:sldId id="257" r:id="rId16"/>
  </p:sldIdLst>
  <p:sldSz cx="12192000" cy="6858000"/>
  <p:notesSz cx="6858000" cy="9144000"/>
  <p:custShowLst>
    <p:custShow name="Apresentação personalizada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>
      <p:cViewPr varScale="1">
        <p:scale>
          <a:sx n="104" d="100"/>
          <a:sy n="104" d="100"/>
        </p:scale>
        <p:origin x="138" y="1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8D0CA-C14B-49C0-828D-FDCE3168FE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2DDFF-9F56-44AA-AFD6-B3929A6E0EC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No recipiente com uma régua graduada em mm para fins de calibração das dimensões.</a:t>
          </a:r>
          <a:endParaRPr lang="en-US" dirty="0"/>
        </a:p>
      </dgm:t>
    </dgm:pt>
    <dgm:pt modelId="{FD9D3B59-4977-43E5-9144-19CC29CD0B13}" type="parTrans" cxnId="{D5E199C8-137D-4D1B-8196-D63A3CD43A8D}">
      <dgm:prSet/>
      <dgm:spPr/>
      <dgm:t>
        <a:bodyPr/>
        <a:lstStyle/>
        <a:p>
          <a:endParaRPr lang="en-US"/>
        </a:p>
      </dgm:t>
    </dgm:pt>
    <dgm:pt modelId="{7EDB2D86-230A-4690-AA54-0AD7C642B790}" type="sibTrans" cxnId="{D5E199C8-137D-4D1B-8196-D63A3CD43A8D}">
      <dgm:prSet/>
      <dgm:spPr/>
      <dgm:t>
        <a:bodyPr/>
        <a:lstStyle/>
        <a:p>
          <a:endParaRPr lang="en-US"/>
        </a:p>
      </dgm:t>
    </dgm:pt>
    <dgm:pt modelId="{2F7149D4-7F5E-4B64-9289-9417386DE7C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Realizada filmagem por 30 segundos em </a:t>
          </a:r>
          <a:r>
            <a:rPr lang="pt-BR" i="1" dirty="0"/>
            <a:t>smartphone</a:t>
          </a:r>
          <a:r>
            <a:rPr lang="pt-BR" dirty="0"/>
            <a:t>.</a:t>
          </a:r>
          <a:endParaRPr lang="en-US" dirty="0"/>
        </a:p>
      </dgm:t>
    </dgm:pt>
    <dgm:pt modelId="{E9E79563-A432-49BB-9E3D-6CC48E8FE084}" type="parTrans" cxnId="{1EEF5FDB-B314-4B93-A777-11084DB1BD45}">
      <dgm:prSet/>
      <dgm:spPr/>
      <dgm:t>
        <a:bodyPr/>
        <a:lstStyle/>
        <a:p>
          <a:endParaRPr lang="en-US"/>
        </a:p>
      </dgm:t>
    </dgm:pt>
    <dgm:pt modelId="{83E21AA7-F3D1-40D5-B729-9A43F94F0980}" type="sibTrans" cxnId="{1EEF5FDB-B314-4B93-A777-11084DB1BD45}">
      <dgm:prSet/>
      <dgm:spPr/>
      <dgm:t>
        <a:bodyPr/>
        <a:lstStyle/>
        <a:p>
          <a:endParaRPr lang="en-US"/>
        </a:p>
      </dgm:t>
    </dgm:pt>
    <dgm:pt modelId="{43123A15-55D3-4F0F-A00E-223B412AFDD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Posteriormente os alevinos foram eutanasiados (eugenol).</a:t>
          </a:r>
          <a:endParaRPr lang="en-US" dirty="0"/>
        </a:p>
      </dgm:t>
    </dgm:pt>
    <dgm:pt modelId="{0C9C3C52-6E94-4A11-8232-4EDD6C5F2F16}" type="parTrans" cxnId="{75584450-6CD4-4BCC-84B5-53A7EB057BB6}">
      <dgm:prSet/>
      <dgm:spPr/>
      <dgm:t>
        <a:bodyPr/>
        <a:lstStyle/>
        <a:p>
          <a:endParaRPr lang="en-US"/>
        </a:p>
      </dgm:t>
    </dgm:pt>
    <dgm:pt modelId="{608DE013-B176-4C34-8F96-E9121EC0A127}" type="sibTrans" cxnId="{75584450-6CD4-4BCC-84B5-53A7EB057BB6}">
      <dgm:prSet/>
      <dgm:spPr/>
      <dgm:t>
        <a:bodyPr/>
        <a:lstStyle/>
        <a:p>
          <a:endParaRPr lang="en-US"/>
        </a:p>
      </dgm:t>
    </dgm:pt>
    <dgm:pt modelId="{3BB0C25D-5C6B-4652-9DAF-F819CAD6E1E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Em laboratório</a:t>
          </a:r>
          <a:endParaRPr lang="en-US" dirty="0"/>
        </a:p>
      </dgm:t>
    </dgm:pt>
    <dgm:pt modelId="{E60ED5AA-6668-4FA3-B50A-3ED25CACF808}" type="parTrans" cxnId="{8A5132E2-2D1C-475B-8F15-EE7B7803AEF2}">
      <dgm:prSet/>
      <dgm:spPr/>
      <dgm:t>
        <a:bodyPr/>
        <a:lstStyle/>
        <a:p>
          <a:endParaRPr lang="en-US"/>
        </a:p>
      </dgm:t>
    </dgm:pt>
    <dgm:pt modelId="{0D7972C9-1996-4091-999F-CC79BB8FDF1B}" type="sibTrans" cxnId="{8A5132E2-2D1C-475B-8F15-EE7B7803AEF2}">
      <dgm:prSet/>
      <dgm:spPr/>
      <dgm:t>
        <a:bodyPr/>
        <a:lstStyle/>
        <a:p>
          <a:endParaRPr lang="en-US"/>
        </a:p>
      </dgm:t>
    </dgm:pt>
    <dgm:pt modelId="{E465DA26-297F-40DD-A058-5CD3EE7E569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Pesados em balança Chyo JK-200 de 0,1 mg de precisão.</a:t>
          </a:r>
          <a:endParaRPr lang="en-US" dirty="0"/>
        </a:p>
      </dgm:t>
    </dgm:pt>
    <dgm:pt modelId="{D7CEAB67-2118-4557-9344-785E5F54DF94}" type="parTrans" cxnId="{0B0A5349-595C-4237-801F-41DD1938CF5D}">
      <dgm:prSet/>
      <dgm:spPr/>
      <dgm:t>
        <a:bodyPr/>
        <a:lstStyle/>
        <a:p>
          <a:endParaRPr lang="en-US"/>
        </a:p>
      </dgm:t>
    </dgm:pt>
    <dgm:pt modelId="{355BC491-9722-4AB3-9E74-5C7F7705EF7D}" type="sibTrans" cxnId="{0B0A5349-595C-4237-801F-41DD1938CF5D}">
      <dgm:prSet/>
      <dgm:spPr/>
      <dgm:t>
        <a:bodyPr/>
        <a:lstStyle/>
        <a:p>
          <a:endParaRPr lang="en-US"/>
        </a:p>
      </dgm:t>
    </dgm:pt>
    <dgm:pt modelId="{697FE4AB-F6F7-4704-A980-90ACA650D40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O comprimento total mensurado com régua milimétrica.</a:t>
          </a:r>
          <a:endParaRPr lang="en-US" dirty="0"/>
        </a:p>
      </dgm:t>
    </dgm:pt>
    <dgm:pt modelId="{B38464AE-0C54-418B-95E5-DCF24C8CA6A4}" type="parTrans" cxnId="{E07B12FD-AD7D-4B23-B446-C7455CF394F2}">
      <dgm:prSet/>
      <dgm:spPr/>
      <dgm:t>
        <a:bodyPr/>
        <a:lstStyle/>
        <a:p>
          <a:endParaRPr lang="en-US"/>
        </a:p>
      </dgm:t>
    </dgm:pt>
    <dgm:pt modelId="{C5BE6CB4-E126-4CAD-8A53-48DADD2EE357}" type="sibTrans" cxnId="{E07B12FD-AD7D-4B23-B446-C7455CF394F2}">
      <dgm:prSet/>
      <dgm:spPr/>
      <dgm:t>
        <a:bodyPr/>
        <a:lstStyle/>
        <a:p>
          <a:endParaRPr lang="en-US"/>
        </a:p>
      </dgm:t>
    </dgm:pt>
    <dgm:pt modelId="{CBD09FF5-146D-4A6A-AA2E-2F86035927F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Pelo software proprietário.</a:t>
          </a:r>
          <a:endParaRPr lang="en-US" dirty="0"/>
        </a:p>
      </dgm:t>
    </dgm:pt>
    <dgm:pt modelId="{7121E9A4-34CC-452A-A528-28BEE4D21300}" type="parTrans" cxnId="{A1A4EF5A-FBF1-4975-8F41-FAC97B42C55F}">
      <dgm:prSet/>
      <dgm:spPr/>
      <dgm:t>
        <a:bodyPr/>
        <a:lstStyle/>
        <a:p>
          <a:endParaRPr lang="en-US"/>
        </a:p>
      </dgm:t>
    </dgm:pt>
    <dgm:pt modelId="{F99A2597-CBB2-4CE2-99DD-7E832A543422}" type="sibTrans" cxnId="{A1A4EF5A-FBF1-4975-8F41-FAC97B42C55F}">
      <dgm:prSet/>
      <dgm:spPr/>
      <dgm:t>
        <a:bodyPr/>
        <a:lstStyle/>
        <a:p>
          <a:endParaRPr lang="en-US"/>
        </a:p>
      </dgm:t>
    </dgm:pt>
    <dgm:pt modelId="{ADBEEE13-F63B-4C73-8658-7F08F8D3184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O comprimento total dos alevinos foi determinado considerando a maior medida entre a largura e a altura (fig. A), bem como determinando-se a diagonal do retângulo (fig. B).</a:t>
          </a:r>
          <a:endParaRPr lang="en-US" dirty="0"/>
        </a:p>
      </dgm:t>
    </dgm:pt>
    <dgm:pt modelId="{9C9213A9-F848-407C-863F-F8624164AC6D}" type="parTrans" cxnId="{20D3C896-3684-4B6B-AD4E-F2A4127CE3F7}">
      <dgm:prSet/>
      <dgm:spPr/>
      <dgm:t>
        <a:bodyPr/>
        <a:lstStyle/>
        <a:p>
          <a:endParaRPr lang="en-US"/>
        </a:p>
      </dgm:t>
    </dgm:pt>
    <dgm:pt modelId="{9AB0C869-179D-4536-B7CA-36721AC85AA2}" type="sibTrans" cxnId="{20D3C896-3684-4B6B-AD4E-F2A4127CE3F7}">
      <dgm:prSet/>
      <dgm:spPr/>
      <dgm:t>
        <a:bodyPr/>
        <a:lstStyle/>
        <a:p>
          <a:endParaRPr lang="en-US"/>
        </a:p>
      </dgm:t>
    </dgm:pt>
    <dgm:pt modelId="{DBE2F276-2D85-4602-8906-0C6FA0439699}" type="pres">
      <dgm:prSet presAssocID="{1738D0CA-C14B-49C0-828D-FDCE3168FE77}" presName="root" presStyleCnt="0">
        <dgm:presLayoutVars>
          <dgm:dir/>
          <dgm:resizeHandles val="exact"/>
        </dgm:presLayoutVars>
      </dgm:prSet>
      <dgm:spPr/>
    </dgm:pt>
    <dgm:pt modelId="{A1FE6D50-443B-4F9A-A778-8AAA98F62815}" type="pres">
      <dgm:prSet presAssocID="{B622DDFF-9F56-44AA-AFD6-B3929A6E0ECD}" presName="compNode" presStyleCnt="0"/>
      <dgm:spPr/>
    </dgm:pt>
    <dgm:pt modelId="{59D7F2C5-9A30-4E80-987C-B30FD3CABC30}" type="pres">
      <dgm:prSet presAssocID="{B622DDFF-9F56-44AA-AFD6-B3929A6E0ECD}" presName="bgRect" presStyleLbl="bgShp" presStyleIdx="0" presStyleCnt="5"/>
      <dgm:spPr/>
    </dgm:pt>
    <dgm:pt modelId="{022920F2-3351-4ED0-BDD4-B6B5BDD6B7D2}" type="pres">
      <dgm:prSet presAssocID="{B622DDFF-9F56-44AA-AFD6-B3929A6E0EC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E51483E5-3C06-420C-B598-A419D7EA43A8}" type="pres">
      <dgm:prSet presAssocID="{B622DDFF-9F56-44AA-AFD6-B3929A6E0ECD}" presName="spaceRect" presStyleCnt="0"/>
      <dgm:spPr/>
    </dgm:pt>
    <dgm:pt modelId="{030879CA-7E4C-4745-88A2-88D3AA9B0672}" type="pres">
      <dgm:prSet presAssocID="{B622DDFF-9F56-44AA-AFD6-B3929A6E0ECD}" presName="parTx" presStyleLbl="revTx" presStyleIdx="0" presStyleCnt="7">
        <dgm:presLayoutVars>
          <dgm:chMax val="0"/>
          <dgm:chPref val="0"/>
        </dgm:presLayoutVars>
      </dgm:prSet>
      <dgm:spPr/>
    </dgm:pt>
    <dgm:pt modelId="{831CC452-0CF3-4367-8362-D3D76A8587A7}" type="pres">
      <dgm:prSet presAssocID="{7EDB2D86-230A-4690-AA54-0AD7C642B790}" presName="sibTrans" presStyleCnt="0"/>
      <dgm:spPr/>
    </dgm:pt>
    <dgm:pt modelId="{B568B68C-120D-4296-89B5-CAD6361C7624}" type="pres">
      <dgm:prSet presAssocID="{2F7149D4-7F5E-4B64-9289-9417386DE7C3}" presName="compNode" presStyleCnt="0"/>
      <dgm:spPr/>
    </dgm:pt>
    <dgm:pt modelId="{F4A82ABE-1A12-48E9-9AEB-CE90DFC0F136}" type="pres">
      <dgm:prSet presAssocID="{2F7149D4-7F5E-4B64-9289-9417386DE7C3}" presName="bgRect" presStyleLbl="bgShp" presStyleIdx="1" presStyleCnt="5"/>
      <dgm:spPr/>
    </dgm:pt>
    <dgm:pt modelId="{3A6167B2-9E5C-4AC1-AAB2-6EEB1782560A}" type="pres">
      <dgm:prSet presAssocID="{2F7149D4-7F5E-4B64-9289-9417386DE7C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D34E4058-FC04-4978-8F9D-3FD6A476FCD0}" type="pres">
      <dgm:prSet presAssocID="{2F7149D4-7F5E-4B64-9289-9417386DE7C3}" presName="spaceRect" presStyleCnt="0"/>
      <dgm:spPr/>
    </dgm:pt>
    <dgm:pt modelId="{E1E1C0B7-92BE-4193-859E-46E8F105BD39}" type="pres">
      <dgm:prSet presAssocID="{2F7149D4-7F5E-4B64-9289-9417386DE7C3}" presName="parTx" presStyleLbl="revTx" presStyleIdx="1" presStyleCnt="7">
        <dgm:presLayoutVars>
          <dgm:chMax val="0"/>
          <dgm:chPref val="0"/>
        </dgm:presLayoutVars>
      </dgm:prSet>
      <dgm:spPr/>
    </dgm:pt>
    <dgm:pt modelId="{71DF791F-A17D-4104-BFBE-52ACACC5A40F}" type="pres">
      <dgm:prSet presAssocID="{83E21AA7-F3D1-40D5-B729-9A43F94F0980}" presName="sibTrans" presStyleCnt="0"/>
      <dgm:spPr/>
    </dgm:pt>
    <dgm:pt modelId="{73F177BF-A59D-45D1-90A7-25C9E4E4CC94}" type="pres">
      <dgm:prSet presAssocID="{43123A15-55D3-4F0F-A00E-223B412AFDD4}" presName="compNode" presStyleCnt="0"/>
      <dgm:spPr/>
    </dgm:pt>
    <dgm:pt modelId="{F238AECE-824F-4539-9B99-ADF3975C7360}" type="pres">
      <dgm:prSet presAssocID="{43123A15-55D3-4F0F-A00E-223B412AFDD4}" presName="bgRect" presStyleLbl="bgShp" presStyleIdx="2" presStyleCnt="5"/>
      <dgm:spPr/>
    </dgm:pt>
    <dgm:pt modelId="{F56039F1-7461-4D8F-A98B-DCF70918C451}" type="pres">
      <dgm:prSet presAssocID="{43123A15-55D3-4F0F-A00E-223B412AFDD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do"/>
        </a:ext>
      </dgm:extLst>
    </dgm:pt>
    <dgm:pt modelId="{2642A4ED-CC43-433E-ABD1-32F753441DFA}" type="pres">
      <dgm:prSet presAssocID="{43123A15-55D3-4F0F-A00E-223B412AFDD4}" presName="spaceRect" presStyleCnt="0"/>
      <dgm:spPr/>
    </dgm:pt>
    <dgm:pt modelId="{1CDD78C1-00FD-4C67-8A01-9338EE154C19}" type="pres">
      <dgm:prSet presAssocID="{43123A15-55D3-4F0F-A00E-223B412AFDD4}" presName="parTx" presStyleLbl="revTx" presStyleIdx="2" presStyleCnt="7">
        <dgm:presLayoutVars>
          <dgm:chMax val="0"/>
          <dgm:chPref val="0"/>
        </dgm:presLayoutVars>
      </dgm:prSet>
      <dgm:spPr/>
    </dgm:pt>
    <dgm:pt modelId="{195B816E-CCFE-41F4-A957-D4813FBE757F}" type="pres">
      <dgm:prSet presAssocID="{608DE013-B176-4C34-8F96-E9121EC0A127}" presName="sibTrans" presStyleCnt="0"/>
      <dgm:spPr/>
    </dgm:pt>
    <dgm:pt modelId="{B7651A3F-A6B2-447E-BBA7-0386036F7096}" type="pres">
      <dgm:prSet presAssocID="{3BB0C25D-5C6B-4652-9DAF-F819CAD6E1EC}" presName="compNode" presStyleCnt="0"/>
      <dgm:spPr/>
    </dgm:pt>
    <dgm:pt modelId="{71E6F085-B9CA-4D0D-B402-D8CF311B3BC5}" type="pres">
      <dgm:prSet presAssocID="{3BB0C25D-5C6B-4652-9DAF-F819CAD6E1EC}" presName="bgRect" presStyleLbl="bgShp" presStyleIdx="3" presStyleCnt="5"/>
      <dgm:spPr/>
    </dgm:pt>
    <dgm:pt modelId="{AEF2846E-F3AF-456F-BEB7-A88351A730C5}" type="pres">
      <dgm:prSet presAssocID="{3BB0C25D-5C6B-4652-9DAF-F819CAD6E1E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vo"/>
        </a:ext>
      </dgm:extLst>
    </dgm:pt>
    <dgm:pt modelId="{055F10C7-E021-41B3-95A6-60C6C98CAF8F}" type="pres">
      <dgm:prSet presAssocID="{3BB0C25D-5C6B-4652-9DAF-F819CAD6E1EC}" presName="spaceRect" presStyleCnt="0"/>
      <dgm:spPr/>
    </dgm:pt>
    <dgm:pt modelId="{236144F0-98F2-40DF-9850-29EFDAF0932F}" type="pres">
      <dgm:prSet presAssocID="{3BB0C25D-5C6B-4652-9DAF-F819CAD6E1EC}" presName="parTx" presStyleLbl="revTx" presStyleIdx="3" presStyleCnt="7">
        <dgm:presLayoutVars>
          <dgm:chMax val="0"/>
          <dgm:chPref val="0"/>
        </dgm:presLayoutVars>
      </dgm:prSet>
      <dgm:spPr/>
    </dgm:pt>
    <dgm:pt modelId="{EC7B514E-D95C-40FD-9DB8-779FDA55B123}" type="pres">
      <dgm:prSet presAssocID="{3BB0C25D-5C6B-4652-9DAF-F819CAD6E1EC}" presName="desTx" presStyleLbl="revTx" presStyleIdx="4" presStyleCnt="7" custScaleX="171563" custLinFactNeighborX="-13508" custLinFactNeighborY="1699">
        <dgm:presLayoutVars/>
      </dgm:prSet>
      <dgm:spPr/>
    </dgm:pt>
    <dgm:pt modelId="{D1182F6B-9959-45A4-A4E5-CBDAC6244B08}" type="pres">
      <dgm:prSet presAssocID="{0D7972C9-1996-4091-999F-CC79BB8FDF1B}" presName="sibTrans" presStyleCnt="0"/>
      <dgm:spPr/>
    </dgm:pt>
    <dgm:pt modelId="{8FA56DC3-DA80-42E9-8BDB-FBD10EFCDA59}" type="pres">
      <dgm:prSet presAssocID="{CBD09FF5-146D-4A6A-AA2E-2F86035927F2}" presName="compNode" presStyleCnt="0"/>
      <dgm:spPr/>
    </dgm:pt>
    <dgm:pt modelId="{DCAB8EF5-38E4-4D9E-94D7-BCDDA90208C8}" type="pres">
      <dgm:prSet presAssocID="{CBD09FF5-146D-4A6A-AA2E-2F86035927F2}" presName="bgRect" presStyleLbl="bgShp" presStyleIdx="4" presStyleCnt="5"/>
      <dgm:spPr/>
    </dgm:pt>
    <dgm:pt modelId="{EFF40374-CE96-4ACD-B885-BAA52846DCFA}" type="pres">
      <dgm:prSet presAssocID="{CBD09FF5-146D-4A6A-AA2E-2F86035927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égua"/>
        </a:ext>
      </dgm:extLst>
    </dgm:pt>
    <dgm:pt modelId="{C0EC015A-7FFD-4C1C-A398-5B75FF28C6FA}" type="pres">
      <dgm:prSet presAssocID="{CBD09FF5-146D-4A6A-AA2E-2F86035927F2}" presName="spaceRect" presStyleCnt="0"/>
      <dgm:spPr/>
    </dgm:pt>
    <dgm:pt modelId="{27C7AF5D-2BD9-4C86-A192-ADE93DF226DB}" type="pres">
      <dgm:prSet presAssocID="{CBD09FF5-146D-4A6A-AA2E-2F86035927F2}" presName="parTx" presStyleLbl="revTx" presStyleIdx="5" presStyleCnt="7" custScaleX="88195" custLinFactNeighborX="-11681" custLinFactNeighborY="1352">
        <dgm:presLayoutVars>
          <dgm:chMax val="0"/>
          <dgm:chPref val="0"/>
        </dgm:presLayoutVars>
      </dgm:prSet>
      <dgm:spPr/>
    </dgm:pt>
    <dgm:pt modelId="{12AE7310-98A0-42D9-B169-807A7A197D1A}" type="pres">
      <dgm:prSet presAssocID="{CBD09FF5-146D-4A6A-AA2E-2F86035927F2}" presName="desTx" presStyleLbl="revTx" presStyleIdx="6" presStyleCnt="7" custScaleX="164569" custLinFactNeighborX="-14976" custLinFactNeighborY="-4113">
        <dgm:presLayoutVars/>
      </dgm:prSet>
      <dgm:spPr/>
    </dgm:pt>
  </dgm:ptLst>
  <dgm:cxnLst>
    <dgm:cxn modelId="{4EC05001-C1ED-4FD6-8E41-DB1BE867EDF9}" type="presOf" srcId="{CBD09FF5-146D-4A6A-AA2E-2F86035927F2}" destId="{27C7AF5D-2BD9-4C86-A192-ADE93DF226DB}" srcOrd="0" destOrd="0" presId="urn:microsoft.com/office/officeart/2018/2/layout/IconVerticalSolidList"/>
    <dgm:cxn modelId="{025A140A-045B-4207-9437-181AB210DDEB}" type="presOf" srcId="{43123A15-55D3-4F0F-A00E-223B412AFDD4}" destId="{1CDD78C1-00FD-4C67-8A01-9338EE154C19}" srcOrd="0" destOrd="0" presId="urn:microsoft.com/office/officeart/2018/2/layout/IconVerticalSolidList"/>
    <dgm:cxn modelId="{330CCB26-CC64-47A7-80D2-15D4CE28DE30}" type="presOf" srcId="{B622DDFF-9F56-44AA-AFD6-B3929A6E0ECD}" destId="{030879CA-7E4C-4745-88A2-88D3AA9B0672}" srcOrd="0" destOrd="0" presId="urn:microsoft.com/office/officeart/2018/2/layout/IconVerticalSolidList"/>
    <dgm:cxn modelId="{FBBC242A-2D39-4A05-A9EC-145842B91931}" type="presOf" srcId="{E465DA26-297F-40DD-A058-5CD3EE7E569C}" destId="{EC7B514E-D95C-40FD-9DB8-779FDA55B123}" srcOrd="0" destOrd="0" presId="urn:microsoft.com/office/officeart/2018/2/layout/IconVerticalSolidList"/>
    <dgm:cxn modelId="{61AC5A39-EB68-4D72-8AB8-9A54B8200325}" type="presOf" srcId="{697FE4AB-F6F7-4704-A980-90ACA650D40B}" destId="{EC7B514E-D95C-40FD-9DB8-779FDA55B123}" srcOrd="0" destOrd="1" presId="urn:microsoft.com/office/officeart/2018/2/layout/IconVerticalSolidList"/>
    <dgm:cxn modelId="{624DB35B-157E-4F4E-A303-CE1129F8EC59}" type="presOf" srcId="{ADBEEE13-F63B-4C73-8658-7F08F8D3184F}" destId="{12AE7310-98A0-42D9-B169-807A7A197D1A}" srcOrd="0" destOrd="0" presId="urn:microsoft.com/office/officeart/2018/2/layout/IconVerticalSolidList"/>
    <dgm:cxn modelId="{341D2B44-D13B-4F86-9BC3-F46BAD0318E6}" type="presOf" srcId="{1738D0CA-C14B-49C0-828D-FDCE3168FE77}" destId="{DBE2F276-2D85-4602-8906-0C6FA0439699}" srcOrd="0" destOrd="0" presId="urn:microsoft.com/office/officeart/2018/2/layout/IconVerticalSolidList"/>
    <dgm:cxn modelId="{0B0A5349-595C-4237-801F-41DD1938CF5D}" srcId="{3BB0C25D-5C6B-4652-9DAF-F819CAD6E1EC}" destId="{E465DA26-297F-40DD-A058-5CD3EE7E569C}" srcOrd="0" destOrd="0" parTransId="{D7CEAB67-2118-4557-9344-785E5F54DF94}" sibTransId="{355BC491-9722-4AB3-9E74-5C7F7705EF7D}"/>
    <dgm:cxn modelId="{75584450-6CD4-4BCC-84B5-53A7EB057BB6}" srcId="{1738D0CA-C14B-49C0-828D-FDCE3168FE77}" destId="{43123A15-55D3-4F0F-A00E-223B412AFDD4}" srcOrd="2" destOrd="0" parTransId="{0C9C3C52-6E94-4A11-8232-4EDD6C5F2F16}" sibTransId="{608DE013-B176-4C34-8F96-E9121EC0A127}"/>
    <dgm:cxn modelId="{5C4BE050-16E8-4C5A-9690-A77E93B01608}" type="presOf" srcId="{2F7149D4-7F5E-4B64-9289-9417386DE7C3}" destId="{E1E1C0B7-92BE-4193-859E-46E8F105BD39}" srcOrd="0" destOrd="0" presId="urn:microsoft.com/office/officeart/2018/2/layout/IconVerticalSolidList"/>
    <dgm:cxn modelId="{A1A4EF5A-FBF1-4975-8F41-FAC97B42C55F}" srcId="{1738D0CA-C14B-49C0-828D-FDCE3168FE77}" destId="{CBD09FF5-146D-4A6A-AA2E-2F86035927F2}" srcOrd="4" destOrd="0" parTransId="{7121E9A4-34CC-452A-A528-28BEE4D21300}" sibTransId="{F99A2597-CBB2-4CE2-99DD-7E832A543422}"/>
    <dgm:cxn modelId="{20D3C896-3684-4B6B-AD4E-F2A4127CE3F7}" srcId="{CBD09FF5-146D-4A6A-AA2E-2F86035927F2}" destId="{ADBEEE13-F63B-4C73-8658-7F08F8D3184F}" srcOrd="0" destOrd="0" parTransId="{9C9213A9-F848-407C-863F-F8624164AC6D}" sibTransId="{9AB0C869-179D-4536-B7CA-36721AC85AA2}"/>
    <dgm:cxn modelId="{4C531A9A-FE18-4E9A-B4B6-F887488B6CCB}" type="presOf" srcId="{3BB0C25D-5C6B-4652-9DAF-F819CAD6E1EC}" destId="{236144F0-98F2-40DF-9850-29EFDAF0932F}" srcOrd="0" destOrd="0" presId="urn:microsoft.com/office/officeart/2018/2/layout/IconVerticalSolidList"/>
    <dgm:cxn modelId="{D5E199C8-137D-4D1B-8196-D63A3CD43A8D}" srcId="{1738D0CA-C14B-49C0-828D-FDCE3168FE77}" destId="{B622DDFF-9F56-44AA-AFD6-B3929A6E0ECD}" srcOrd="0" destOrd="0" parTransId="{FD9D3B59-4977-43E5-9144-19CC29CD0B13}" sibTransId="{7EDB2D86-230A-4690-AA54-0AD7C642B790}"/>
    <dgm:cxn modelId="{1EEF5FDB-B314-4B93-A777-11084DB1BD45}" srcId="{1738D0CA-C14B-49C0-828D-FDCE3168FE77}" destId="{2F7149D4-7F5E-4B64-9289-9417386DE7C3}" srcOrd="1" destOrd="0" parTransId="{E9E79563-A432-49BB-9E3D-6CC48E8FE084}" sibTransId="{83E21AA7-F3D1-40D5-B729-9A43F94F0980}"/>
    <dgm:cxn modelId="{8A5132E2-2D1C-475B-8F15-EE7B7803AEF2}" srcId="{1738D0CA-C14B-49C0-828D-FDCE3168FE77}" destId="{3BB0C25D-5C6B-4652-9DAF-F819CAD6E1EC}" srcOrd="3" destOrd="0" parTransId="{E60ED5AA-6668-4FA3-B50A-3ED25CACF808}" sibTransId="{0D7972C9-1996-4091-999F-CC79BB8FDF1B}"/>
    <dgm:cxn modelId="{E07B12FD-AD7D-4B23-B446-C7455CF394F2}" srcId="{3BB0C25D-5C6B-4652-9DAF-F819CAD6E1EC}" destId="{697FE4AB-F6F7-4704-A980-90ACA650D40B}" srcOrd="1" destOrd="0" parTransId="{B38464AE-0C54-418B-95E5-DCF24C8CA6A4}" sibTransId="{C5BE6CB4-E126-4CAD-8A53-48DADD2EE357}"/>
    <dgm:cxn modelId="{5BBC4225-1604-447A-A441-711C261EF0EB}" type="presParOf" srcId="{DBE2F276-2D85-4602-8906-0C6FA0439699}" destId="{A1FE6D50-443B-4F9A-A778-8AAA98F62815}" srcOrd="0" destOrd="0" presId="urn:microsoft.com/office/officeart/2018/2/layout/IconVerticalSolidList"/>
    <dgm:cxn modelId="{C401EF29-7110-4472-B064-D5E7194E2B9C}" type="presParOf" srcId="{A1FE6D50-443B-4F9A-A778-8AAA98F62815}" destId="{59D7F2C5-9A30-4E80-987C-B30FD3CABC30}" srcOrd="0" destOrd="0" presId="urn:microsoft.com/office/officeart/2018/2/layout/IconVerticalSolidList"/>
    <dgm:cxn modelId="{90FA9E75-5686-415F-A7F6-A55C7E186A1A}" type="presParOf" srcId="{A1FE6D50-443B-4F9A-A778-8AAA98F62815}" destId="{022920F2-3351-4ED0-BDD4-B6B5BDD6B7D2}" srcOrd="1" destOrd="0" presId="urn:microsoft.com/office/officeart/2018/2/layout/IconVerticalSolidList"/>
    <dgm:cxn modelId="{39522A33-E206-41D2-9ED5-530742A58204}" type="presParOf" srcId="{A1FE6D50-443B-4F9A-A778-8AAA98F62815}" destId="{E51483E5-3C06-420C-B598-A419D7EA43A8}" srcOrd="2" destOrd="0" presId="urn:microsoft.com/office/officeart/2018/2/layout/IconVerticalSolidList"/>
    <dgm:cxn modelId="{9FBE6970-095E-4E14-A058-258E9E55D4C1}" type="presParOf" srcId="{A1FE6D50-443B-4F9A-A778-8AAA98F62815}" destId="{030879CA-7E4C-4745-88A2-88D3AA9B0672}" srcOrd="3" destOrd="0" presId="urn:microsoft.com/office/officeart/2018/2/layout/IconVerticalSolidList"/>
    <dgm:cxn modelId="{4C4929AF-3598-48D3-BB38-A567824D521C}" type="presParOf" srcId="{DBE2F276-2D85-4602-8906-0C6FA0439699}" destId="{831CC452-0CF3-4367-8362-D3D76A8587A7}" srcOrd="1" destOrd="0" presId="urn:microsoft.com/office/officeart/2018/2/layout/IconVerticalSolidList"/>
    <dgm:cxn modelId="{6C301D7A-7570-4DAB-A77C-C399FB3740E3}" type="presParOf" srcId="{DBE2F276-2D85-4602-8906-0C6FA0439699}" destId="{B568B68C-120D-4296-89B5-CAD6361C7624}" srcOrd="2" destOrd="0" presId="urn:microsoft.com/office/officeart/2018/2/layout/IconVerticalSolidList"/>
    <dgm:cxn modelId="{7C8E4B5E-228F-4811-92C3-5A1D6C98ADC6}" type="presParOf" srcId="{B568B68C-120D-4296-89B5-CAD6361C7624}" destId="{F4A82ABE-1A12-48E9-9AEB-CE90DFC0F136}" srcOrd="0" destOrd="0" presId="urn:microsoft.com/office/officeart/2018/2/layout/IconVerticalSolidList"/>
    <dgm:cxn modelId="{48C9D8F5-EEFF-48E7-8525-461A5E1F3E87}" type="presParOf" srcId="{B568B68C-120D-4296-89B5-CAD6361C7624}" destId="{3A6167B2-9E5C-4AC1-AAB2-6EEB1782560A}" srcOrd="1" destOrd="0" presId="urn:microsoft.com/office/officeart/2018/2/layout/IconVerticalSolidList"/>
    <dgm:cxn modelId="{893A94D7-2A1C-4CFA-98D0-C022EE673630}" type="presParOf" srcId="{B568B68C-120D-4296-89B5-CAD6361C7624}" destId="{D34E4058-FC04-4978-8F9D-3FD6A476FCD0}" srcOrd="2" destOrd="0" presId="urn:microsoft.com/office/officeart/2018/2/layout/IconVerticalSolidList"/>
    <dgm:cxn modelId="{1F5FCB14-603E-4616-930B-F297BE6FA9CC}" type="presParOf" srcId="{B568B68C-120D-4296-89B5-CAD6361C7624}" destId="{E1E1C0B7-92BE-4193-859E-46E8F105BD39}" srcOrd="3" destOrd="0" presId="urn:microsoft.com/office/officeart/2018/2/layout/IconVerticalSolidList"/>
    <dgm:cxn modelId="{93F91036-05D9-43D1-AA05-6D7D1BB1FB37}" type="presParOf" srcId="{DBE2F276-2D85-4602-8906-0C6FA0439699}" destId="{71DF791F-A17D-4104-BFBE-52ACACC5A40F}" srcOrd="3" destOrd="0" presId="urn:microsoft.com/office/officeart/2018/2/layout/IconVerticalSolidList"/>
    <dgm:cxn modelId="{1927D812-455A-410C-BAF4-FE246BE3FC71}" type="presParOf" srcId="{DBE2F276-2D85-4602-8906-0C6FA0439699}" destId="{73F177BF-A59D-45D1-90A7-25C9E4E4CC94}" srcOrd="4" destOrd="0" presId="urn:microsoft.com/office/officeart/2018/2/layout/IconVerticalSolidList"/>
    <dgm:cxn modelId="{E86AE2FE-F44A-4E28-8C89-11E530EFCD10}" type="presParOf" srcId="{73F177BF-A59D-45D1-90A7-25C9E4E4CC94}" destId="{F238AECE-824F-4539-9B99-ADF3975C7360}" srcOrd="0" destOrd="0" presId="urn:microsoft.com/office/officeart/2018/2/layout/IconVerticalSolidList"/>
    <dgm:cxn modelId="{CCF1D6E4-B81B-4C6B-916E-C2A88068DA62}" type="presParOf" srcId="{73F177BF-A59D-45D1-90A7-25C9E4E4CC94}" destId="{F56039F1-7461-4D8F-A98B-DCF70918C451}" srcOrd="1" destOrd="0" presId="urn:microsoft.com/office/officeart/2018/2/layout/IconVerticalSolidList"/>
    <dgm:cxn modelId="{C4174177-FD4C-4398-A774-27E8EC5D23E6}" type="presParOf" srcId="{73F177BF-A59D-45D1-90A7-25C9E4E4CC94}" destId="{2642A4ED-CC43-433E-ABD1-32F753441DFA}" srcOrd="2" destOrd="0" presId="urn:microsoft.com/office/officeart/2018/2/layout/IconVerticalSolidList"/>
    <dgm:cxn modelId="{EA25D8DF-C1CE-45A4-B152-246C6C6F224E}" type="presParOf" srcId="{73F177BF-A59D-45D1-90A7-25C9E4E4CC94}" destId="{1CDD78C1-00FD-4C67-8A01-9338EE154C19}" srcOrd="3" destOrd="0" presId="urn:microsoft.com/office/officeart/2018/2/layout/IconVerticalSolidList"/>
    <dgm:cxn modelId="{EE20D3CF-7D11-41D9-8962-8A658CA4968F}" type="presParOf" srcId="{DBE2F276-2D85-4602-8906-0C6FA0439699}" destId="{195B816E-CCFE-41F4-A957-D4813FBE757F}" srcOrd="5" destOrd="0" presId="urn:microsoft.com/office/officeart/2018/2/layout/IconVerticalSolidList"/>
    <dgm:cxn modelId="{99DE5C43-7DF6-4F07-BC34-E2621C7A92EC}" type="presParOf" srcId="{DBE2F276-2D85-4602-8906-0C6FA0439699}" destId="{B7651A3F-A6B2-447E-BBA7-0386036F7096}" srcOrd="6" destOrd="0" presId="urn:microsoft.com/office/officeart/2018/2/layout/IconVerticalSolidList"/>
    <dgm:cxn modelId="{1F1A7134-B412-49BD-8470-82518CA38650}" type="presParOf" srcId="{B7651A3F-A6B2-447E-BBA7-0386036F7096}" destId="{71E6F085-B9CA-4D0D-B402-D8CF311B3BC5}" srcOrd="0" destOrd="0" presId="urn:microsoft.com/office/officeart/2018/2/layout/IconVerticalSolidList"/>
    <dgm:cxn modelId="{3A2F2012-DCFF-4661-A4E0-99AE57F87247}" type="presParOf" srcId="{B7651A3F-A6B2-447E-BBA7-0386036F7096}" destId="{AEF2846E-F3AF-456F-BEB7-A88351A730C5}" srcOrd="1" destOrd="0" presId="urn:microsoft.com/office/officeart/2018/2/layout/IconVerticalSolidList"/>
    <dgm:cxn modelId="{DE2F5B2E-9D00-4A50-9887-33750A850EDA}" type="presParOf" srcId="{B7651A3F-A6B2-447E-BBA7-0386036F7096}" destId="{055F10C7-E021-41B3-95A6-60C6C98CAF8F}" srcOrd="2" destOrd="0" presId="urn:microsoft.com/office/officeart/2018/2/layout/IconVerticalSolidList"/>
    <dgm:cxn modelId="{E9DF31A9-1436-4561-93BA-CB605D4E75BD}" type="presParOf" srcId="{B7651A3F-A6B2-447E-BBA7-0386036F7096}" destId="{236144F0-98F2-40DF-9850-29EFDAF0932F}" srcOrd="3" destOrd="0" presId="urn:microsoft.com/office/officeart/2018/2/layout/IconVerticalSolidList"/>
    <dgm:cxn modelId="{7DA895C2-ADF9-4368-B8A0-3C32913196DF}" type="presParOf" srcId="{B7651A3F-A6B2-447E-BBA7-0386036F7096}" destId="{EC7B514E-D95C-40FD-9DB8-779FDA55B123}" srcOrd="4" destOrd="0" presId="urn:microsoft.com/office/officeart/2018/2/layout/IconVerticalSolidList"/>
    <dgm:cxn modelId="{08FFF12D-E2C6-4AF7-916A-448392394EC1}" type="presParOf" srcId="{DBE2F276-2D85-4602-8906-0C6FA0439699}" destId="{D1182F6B-9959-45A4-A4E5-CBDAC6244B08}" srcOrd="7" destOrd="0" presId="urn:microsoft.com/office/officeart/2018/2/layout/IconVerticalSolidList"/>
    <dgm:cxn modelId="{0450F3FE-FECB-410C-A0C8-1D9019EE29F1}" type="presParOf" srcId="{DBE2F276-2D85-4602-8906-0C6FA0439699}" destId="{8FA56DC3-DA80-42E9-8BDB-FBD10EFCDA59}" srcOrd="8" destOrd="0" presId="urn:microsoft.com/office/officeart/2018/2/layout/IconVerticalSolidList"/>
    <dgm:cxn modelId="{59592F5D-C996-4D9C-9929-AFF7FA44EB56}" type="presParOf" srcId="{8FA56DC3-DA80-42E9-8BDB-FBD10EFCDA59}" destId="{DCAB8EF5-38E4-4D9E-94D7-BCDDA90208C8}" srcOrd="0" destOrd="0" presId="urn:microsoft.com/office/officeart/2018/2/layout/IconVerticalSolidList"/>
    <dgm:cxn modelId="{0CA98993-9F00-4654-A0F7-6409BB9FF9E8}" type="presParOf" srcId="{8FA56DC3-DA80-42E9-8BDB-FBD10EFCDA59}" destId="{EFF40374-CE96-4ACD-B885-BAA52846DCFA}" srcOrd="1" destOrd="0" presId="urn:microsoft.com/office/officeart/2018/2/layout/IconVerticalSolidList"/>
    <dgm:cxn modelId="{75FD91EA-A1FD-48DF-A87A-D4A9809573C3}" type="presParOf" srcId="{8FA56DC3-DA80-42E9-8BDB-FBD10EFCDA59}" destId="{C0EC015A-7FFD-4C1C-A398-5B75FF28C6FA}" srcOrd="2" destOrd="0" presId="urn:microsoft.com/office/officeart/2018/2/layout/IconVerticalSolidList"/>
    <dgm:cxn modelId="{421F0529-903F-44C1-BDAB-CB6DC2B6DD32}" type="presParOf" srcId="{8FA56DC3-DA80-42E9-8BDB-FBD10EFCDA59}" destId="{27C7AF5D-2BD9-4C86-A192-ADE93DF226DB}" srcOrd="3" destOrd="0" presId="urn:microsoft.com/office/officeart/2018/2/layout/IconVerticalSolidList"/>
    <dgm:cxn modelId="{8DF2E6FB-0E36-4707-B6F8-CECD79E449E6}" type="presParOf" srcId="{8FA56DC3-DA80-42E9-8BDB-FBD10EFCDA59}" destId="{12AE7310-98A0-42D9-B169-807A7A197D1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7F2C5-9A30-4E80-987C-B30FD3CABC30}">
      <dsp:nvSpPr>
        <dsp:cNvPr id="0" name=""/>
        <dsp:cNvSpPr/>
      </dsp:nvSpPr>
      <dsp:spPr>
        <a:xfrm>
          <a:off x="-408946" y="7575"/>
          <a:ext cx="5341798" cy="5605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920F2-3351-4ED0-BDD4-B6B5BDD6B7D2}">
      <dsp:nvSpPr>
        <dsp:cNvPr id="0" name=""/>
        <dsp:cNvSpPr/>
      </dsp:nvSpPr>
      <dsp:spPr>
        <a:xfrm>
          <a:off x="-239392" y="133689"/>
          <a:ext cx="308279" cy="3082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879CA-7E4C-4745-88A2-88D3AA9B0672}">
      <dsp:nvSpPr>
        <dsp:cNvPr id="0" name=""/>
        <dsp:cNvSpPr/>
      </dsp:nvSpPr>
      <dsp:spPr>
        <a:xfrm>
          <a:off x="238440" y="7575"/>
          <a:ext cx="4693144" cy="5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20" tIns="59320" rIns="59320" bIns="593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No recipiente com uma régua graduada em mm para fins de calibração das dimensões.</a:t>
          </a:r>
          <a:endParaRPr lang="en-US" sz="1400" kern="1200" dirty="0"/>
        </a:p>
      </dsp:txBody>
      <dsp:txXfrm>
        <a:off x="238440" y="7575"/>
        <a:ext cx="4693144" cy="560508"/>
      </dsp:txXfrm>
    </dsp:sp>
    <dsp:sp modelId="{F4A82ABE-1A12-48E9-9AEB-CE90DFC0F136}">
      <dsp:nvSpPr>
        <dsp:cNvPr id="0" name=""/>
        <dsp:cNvSpPr/>
      </dsp:nvSpPr>
      <dsp:spPr>
        <a:xfrm>
          <a:off x="-408946" y="708210"/>
          <a:ext cx="5341798" cy="5605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167B2-9E5C-4AC1-AAB2-6EEB1782560A}">
      <dsp:nvSpPr>
        <dsp:cNvPr id="0" name=""/>
        <dsp:cNvSpPr/>
      </dsp:nvSpPr>
      <dsp:spPr>
        <a:xfrm>
          <a:off x="-239392" y="834324"/>
          <a:ext cx="308279" cy="3082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1C0B7-92BE-4193-859E-46E8F105BD39}">
      <dsp:nvSpPr>
        <dsp:cNvPr id="0" name=""/>
        <dsp:cNvSpPr/>
      </dsp:nvSpPr>
      <dsp:spPr>
        <a:xfrm>
          <a:off x="238440" y="708210"/>
          <a:ext cx="4693144" cy="5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20" tIns="59320" rIns="59320" bIns="593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Realizada filmagem por 30 segundos em </a:t>
          </a:r>
          <a:r>
            <a:rPr lang="pt-BR" sz="1400" i="1" kern="1200" dirty="0"/>
            <a:t>smartphone</a:t>
          </a:r>
          <a:r>
            <a:rPr lang="pt-BR" sz="1400" kern="1200" dirty="0"/>
            <a:t>.</a:t>
          </a:r>
          <a:endParaRPr lang="en-US" sz="1400" kern="1200" dirty="0"/>
        </a:p>
      </dsp:txBody>
      <dsp:txXfrm>
        <a:off x="238440" y="708210"/>
        <a:ext cx="4693144" cy="560508"/>
      </dsp:txXfrm>
    </dsp:sp>
    <dsp:sp modelId="{F238AECE-824F-4539-9B99-ADF3975C7360}">
      <dsp:nvSpPr>
        <dsp:cNvPr id="0" name=""/>
        <dsp:cNvSpPr/>
      </dsp:nvSpPr>
      <dsp:spPr>
        <a:xfrm>
          <a:off x="-408946" y="1408845"/>
          <a:ext cx="5341798" cy="5605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039F1-7461-4D8F-A98B-DCF70918C451}">
      <dsp:nvSpPr>
        <dsp:cNvPr id="0" name=""/>
        <dsp:cNvSpPr/>
      </dsp:nvSpPr>
      <dsp:spPr>
        <a:xfrm>
          <a:off x="-239392" y="1534960"/>
          <a:ext cx="308279" cy="3082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D78C1-00FD-4C67-8A01-9338EE154C19}">
      <dsp:nvSpPr>
        <dsp:cNvPr id="0" name=""/>
        <dsp:cNvSpPr/>
      </dsp:nvSpPr>
      <dsp:spPr>
        <a:xfrm>
          <a:off x="238440" y="1408845"/>
          <a:ext cx="4693144" cy="5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20" tIns="59320" rIns="59320" bIns="593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Posteriormente os alevinos foram eutanasiados (eugenol).</a:t>
          </a:r>
          <a:endParaRPr lang="en-US" sz="1400" kern="1200" dirty="0"/>
        </a:p>
      </dsp:txBody>
      <dsp:txXfrm>
        <a:off x="238440" y="1408845"/>
        <a:ext cx="4693144" cy="560508"/>
      </dsp:txXfrm>
    </dsp:sp>
    <dsp:sp modelId="{71E6F085-B9CA-4D0D-B402-D8CF311B3BC5}">
      <dsp:nvSpPr>
        <dsp:cNvPr id="0" name=""/>
        <dsp:cNvSpPr/>
      </dsp:nvSpPr>
      <dsp:spPr>
        <a:xfrm>
          <a:off x="-408946" y="2109481"/>
          <a:ext cx="5341798" cy="5605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2846E-F3AF-456F-BEB7-A88351A730C5}">
      <dsp:nvSpPr>
        <dsp:cNvPr id="0" name=""/>
        <dsp:cNvSpPr/>
      </dsp:nvSpPr>
      <dsp:spPr>
        <a:xfrm>
          <a:off x="-239392" y="2235595"/>
          <a:ext cx="308279" cy="3082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144F0-98F2-40DF-9850-29EFDAF0932F}">
      <dsp:nvSpPr>
        <dsp:cNvPr id="0" name=""/>
        <dsp:cNvSpPr/>
      </dsp:nvSpPr>
      <dsp:spPr>
        <a:xfrm>
          <a:off x="238440" y="2109481"/>
          <a:ext cx="2403809" cy="5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20" tIns="59320" rIns="59320" bIns="593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Em laboratório</a:t>
          </a:r>
          <a:endParaRPr lang="en-US" sz="1400" kern="1200" dirty="0"/>
        </a:p>
      </dsp:txBody>
      <dsp:txXfrm>
        <a:off x="238440" y="2109481"/>
        <a:ext cx="2403809" cy="560508"/>
      </dsp:txXfrm>
    </dsp:sp>
    <dsp:sp modelId="{EC7B514E-D95C-40FD-9DB8-779FDA55B123}">
      <dsp:nvSpPr>
        <dsp:cNvPr id="0" name=""/>
        <dsp:cNvSpPr/>
      </dsp:nvSpPr>
      <dsp:spPr>
        <a:xfrm>
          <a:off x="1513847" y="2119004"/>
          <a:ext cx="3927652" cy="5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20" tIns="59320" rIns="59320" bIns="5932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Pesados em balança Chyo JK-200 de 0,1 mg de precisão.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O comprimento total mensurado com régua milimétrica.</a:t>
          </a:r>
          <a:endParaRPr lang="en-US" sz="1100" kern="1200" dirty="0"/>
        </a:p>
      </dsp:txBody>
      <dsp:txXfrm>
        <a:off x="1513847" y="2119004"/>
        <a:ext cx="3927652" cy="560508"/>
      </dsp:txXfrm>
    </dsp:sp>
    <dsp:sp modelId="{DCAB8EF5-38E4-4D9E-94D7-BCDDA90208C8}">
      <dsp:nvSpPr>
        <dsp:cNvPr id="0" name=""/>
        <dsp:cNvSpPr/>
      </dsp:nvSpPr>
      <dsp:spPr>
        <a:xfrm>
          <a:off x="-408946" y="2810116"/>
          <a:ext cx="5341798" cy="5605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40374-CE96-4ACD-B885-BAA52846DCFA}">
      <dsp:nvSpPr>
        <dsp:cNvPr id="0" name=""/>
        <dsp:cNvSpPr/>
      </dsp:nvSpPr>
      <dsp:spPr>
        <a:xfrm>
          <a:off x="-239392" y="2936230"/>
          <a:ext cx="308279" cy="3082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7AF5D-2BD9-4C86-A192-ADE93DF226DB}">
      <dsp:nvSpPr>
        <dsp:cNvPr id="0" name=""/>
        <dsp:cNvSpPr/>
      </dsp:nvSpPr>
      <dsp:spPr>
        <a:xfrm>
          <a:off x="115934" y="2817691"/>
          <a:ext cx="1869768" cy="5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20" tIns="59320" rIns="59320" bIns="593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Pelo software proprietário.</a:t>
          </a:r>
          <a:endParaRPr lang="en-US" sz="1400" kern="1200" dirty="0"/>
        </a:p>
      </dsp:txBody>
      <dsp:txXfrm>
        <a:off x="115934" y="2817691"/>
        <a:ext cx="1869768" cy="560508"/>
      </dsp:txXfrm>
    </dsp:sp>
    <dsp:sp modelId="{12AE7310-98A0-42D9-B169-807A7A197D1A}">
      <dsp:nvSpPr>
        <dsp:cNvPr id="0" name=""/>
        <dsp:cNvSpPr/>
      </dsp:nvSpPr>
      <dsp:spPr>
        <a:xfrm>
          <a:off x="1276528" y="2787062"/>
          <a:ext cx="3767536" cy="5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320" tIns="59320" rIns="59320" bIns="5932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O comprimento total dos alevinos foi determinado considerando a maior medida entre a largura e a altura (fig. A), bem como determinando-se a diagonal do retângulo (fig. B).</a:t>
          </a:r>
          <a:endParaRPr lang="en-US" sz="1100" kern="1200" dirty="0"/>
        </a:p>
      </dsp:txBody>
      <dsp:txXfrm>
        <a:off x="1276528" y="2787062"/>
        <a:ext cx="3767536" cy="560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8F88-5D77-4E4D-B788-59712D6283D0}" type="datetimeFigureOut">
              <a:rPr lang="pt-BR" smtClean="0"/>
              <a:t>24/05/2024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203BA-E12E-48EB-9553-97210A200F7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849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03BA-E12E-48EB-9553-97210A200F74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059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459785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Biometria de Alevinos de Tilápias do Nilo por Análise de Vídeo em Sistema OpenCV-Python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9981D94-3F86-389D-848A-5AF5FA54C4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3291"/>
            <a:ext cx="1091279" cy="579170"/>
          </a:xfrm>
          <a:prstGeom prst="rect">
            <a:avLst/>
          </a:prstGeom>
        </p:spPr>
      </p:pic>
      <p:pic>
        <p:nvPicPr>
          <p:cNvPr id="10" name="Câmera 9">
            <a:extLst>
              <a:ext uri="{FF2B5EF4-FFF2-40B4-BE49-F238E27FC236}">
                <a16:creationId xmlns:a16="http://schemas.microsoft.com/office/drawing/2014/main" id="{3A2611AD-10B6-F0FE-6D08-8810D9D300B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7210" y="4125"/>
            <a:ext cx="1371321" cy="7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819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680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5E4701-8C5F-5EE1-3CE0-D13939292E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543"/>
            <a:ext cx="1092468" cy="581602"/>
          </a:xfrm>
          <a:prstGeom prst="rect">
            <a:avLst/>
          </a:prstGeom>
        </p:spPr>
      </p:pic>
      <p:pic>
        <p:nvPicPr>
          <p:cNvPr id="10" name="Câmera 9">
            <a:extLst>
              <a:ext uri="{FF2B5EF4-FFF2-40B4-BE49-F238E27FC236}">
                <a16:creationId xmlns:a16="http://schemas.microsoft.com/office/drawing/2014/main" id="{8D00C110-FAD5-A99F-D71B-ADA3B53E7DF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7210" y="4125"/>
            <a:ext cx="1371321" cy="7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0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324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200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63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C560DC-9E0E-7952-3150-96B750A27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090"/>
            <a:ext cx="1091279" cy="579170"/>
          </a:xfrm>
          <a:prstGeom prst="rect">
            <a:avLst/>
          </a:prstGeom>
        </p:spPr>
      </p:pic>
      <p:pic>
        <p:nvPicPr>
          <p:cNvPr id="2" name="Câmera 1">
            <a:extLst>
              <a:ext uri="{FF2B5EF4-FFF2-40B4-BE49-F238E27FC236}">
                <a16:creationId xmlns:a16="http://schemas.microsoft.com/office/drawing/2014/main" id="{7360C6B9-209E-454A-6E9F-992B1C67123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7210" y="4125"/>
            <a:ext cx="1371321" cy="7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1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688"/>
            <a:ext cx="3200400" cy="228567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31ago-02set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412AAB0-C9CE-A5D5-5919-C5FADE5A7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543"/>
            <a:ext cx="1092468" cy="581602"/>
          </a:xfrm>
          <a:prstGeom prst="rect">
            <a:avLst/>
          </a:prstGeom>
        </p:spPr>
      </p:pic>
      <p:pic>
        <p:nvPicPr>
          <p:cNvPr id="10" name="Câmera 9">
            <a:extLst>
              <a:ext uri="{FF2B5EF4-FFF2-40B4-BE49-F238E27FC236}">
                <a16:creationId xmlns:a16="http://schemas.microsoft.com/office/drawing/2014/main" id="{9EDB0745-125C-4EDC-365E-AD45655080E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1179" y="4125"/>
            <a:ext cx="1047352" cy="5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667968-D616-D541-9235-D12A77BAA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543"/>
            <a:ext cx="1092468" cy="581602"/>
          </a:xfrm>
          <a:prstGeom prst="rect">
            <a:avLst/>
          </a:prstGeom>
        </p:spPr>
      </p:pic>
      <p:pic>
        <p:nvPicPr>
          <p:cNvPr id="10" name="Câmera 9">
            <a:extLst>
              <a:ext uri="{FF2B5EF4-FFF2-40B4-BE49-F238E27FC236}">
                <a16:creationId xmlns:a16="http://schemas.microsoft.com/office/drawing/2014/main" id="{C6B9B83C-5080-DF6F-13EE-A4FF171C17A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7210" y="4125"/>
            <a:ext cx="1371321" cy="7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0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71881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31ago-02set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8C4397-0BC7-43BB-A2C7-EE4B5B6F32AA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14BEBD16-BF47-945D-0138-114DF922013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6543"/>
            <a:ext cx="1092468" cy="58160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30B0527-7311-BCA9-FEB8-8FCE6C1FCB4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16097" y="6543"/>
            <a:ext cx="1371719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1.png"/><Relationship Id="rId5" Type="http://schemas.openxmlformats.org/officeDocument/2006/relationships/hyperlink" Target="https://www.pesca.sp.gov.br/elapc" TargetMode="External"/><Relationship Id="rId4" Type="http://schemas.openxmlformats.org/officeDocument/2006/relationships/hyperlink" Target="https://www.peixebr.com.br/anuario-202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jp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4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video" Target="../media/media5.mp4"/><Relationship Id="rId7" Type="http://schemas.openxmlformats.org/officeDocument/2006/relationships/video" Target="../media/media7.mp4"/><Relationship Id="rId2" Type="http://schemas.microsoft.com/office/2007/relationships/media" Target="../media/media5.mp4"/><Relationship Id="rId1" Type="http://schemas.openxmlformats.org/officeDocument/2006/relationships/tags" Target="../tags/tag6.xml"/><Relationship Id="rId6" Type="http://schemas.microsoft.com/office/2007/relationships/media" Target="../media/media7.mp4"/><Relationship Id="rId11" Type="http://schemas.openxmlformats.org/officeDocument/2006/relationships/image" Target="../media/image29.png"/><Relationship Id="rId5" Type="http://schemas.openxmlformats.org/officeDocument/2006/relationships/video" Target="../media/media6.mp4"/><Relationship Id="rId10" Type="http://schemas.openxmlformats.org/officeDocument/2006/relationships/image" Target="../media/image28.png"/><Relationship Id="rId4" Type="http://schemas.microsoft.com/office/2007/relationships/media" Target="../media/media6.mp4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2" Type="http://schemas.microsoft.com/office/2007/relationships/media" Target="../media/media8.mp4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9.mp4"/><Relationship Id="rId2" Type="http://schemas.microsoft.com/office/2007/relationships/media" Target="../media/media9.mp4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2" Type="http://schemas.microsoft.com/office/2007/relationships/media" Target="../media/media10.mp4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F8104-6019-BE33-05E9-A09BAAF4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9565" y="351180"/>
            <a:ext cx="3401961" cy="2886007"/>
          </a:xfrm>
        </p:spPr>
        <p:txBody>
          <a:bodyPr>
            <a:noAutofit/>
          </a:bodyPr>
          <a:lstStyle/>
          <a:p>
            <a:r>
              <a:rPr lang="pt-BR" sz="3600" b="1" dirty="0">
                <a:effectLst/>
              </a:rPr>
              <a:t>Biometria</a:t>
            </a:r>
            <a:r>
              <a:rPr lang="en-US" sz="3600" b="1" dirty="0">
                <a:effectLst/>
              </a:rPr>
              <a:t> de </a:t>
            </a:r>
            <a:r>
              <a:rPr lang="pt-BR" sz="3600" b="1" dirty="0">
                <a:effectLst/>
              </a:rPr>
              <a:t>Alevinos</a:t>
            </a:r>
            <a:r>
              <a:rPr lang="en-US" sz="3600" b="1" dirty="0">
                <a:effectLst/>
              </a:rPr>
              <a:t> de Tilápias do </a:t>
            </a:r>
            <a:r>
              <a:rPr lang="pt-BR" sz="3600" b="1" dirty="0">
                <a:effectLst/>
              </a:rPr>
              <a:t>Nilo</a:t>
            </a:r>
            <a:r>
              <a:rPr lang="en-US" sz="3600" b="1" dirty="0">
                <a:effectLst/>
              </a:rPr>
              <a:t> </a:t>
            </a:r>
            <a:r>
              <a:rPr lang="pt-BR" sz="3600" b="1" dirty="0">
                <a:effectLst/>
              </a:rPr>
              <a:t>por</a:t>
            </a:r>
            <a:r>
              <a:rPr lang="en-US" sz="3600" b="1" dirty="0">
                <a:effectLst/>
              </a:rPr>
              <a:t> Análise de Vídeo em Sistema OpenCV-Python</a:t>
            </a:r>
            <a:endParaRPr lang="pt-BR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8EB849-D038-D233-37CD-BF74C5CE5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3234412"/>
            <a:ext cx="3417990" cy="2459825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SANTOS, Vander Bruno </a:t>
            </a:r>
          </a:p>
          <a:p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DIORIO, Marcos Vinícius Bozzo</a:t>
            </a:r>
          </a:p>
          <a:p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KIDA FILHO, Antonio Carlos</a:t>
            </a:r>
          </a:p>
          <a:p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CATANI, Antonio</a:t>
            </a:r>
          </a:p>
          <a:p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CAMIS, Wagner</a:t>
            </a:r>
          </a:p>
          <a:p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ALBUQUERQUE, Antonio Roberto Pereira Leite</a:t>
            </a:r>
          </a:p>
          <a:p>
            <a:endParaRPr lang="pt-BR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3737B0-A822-4D33-AA3C-1FC81CAB8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9" y="1439105"/>
            <a:ext cx="6912217" cy="345610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76A03B38-3C5F-4F7C-1841-BFB397218EB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11257556" y="22854"/>
            <a:ext cx="928744" cy="5236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07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2"/>
    </mc:Choice>
    <mc:Fallback xmlns="">
      <p:transition spd="slow" advTm="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B1571-5943-56A8-5F16-BC0D3CAD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687"/>
            <a:ext cx="3200400" cy="5865097"/>
          </a:xfrm>
        </p:spPr>
        <p:txBody>
          <a:bodyPr anchor="ctr">
            <a:normAutofit/>
          </a:bodyPr>
          <a:lstStyle/>
          <a:p>
            <a:r>
              <a:rPr lang="pt-PT" sz="3600" dirty="0">
                <a:solidFill>
                  <a:srgbClr val="FFFFFF"/>
                </a:solidFill>
              </a:rPr>
              <a:t>Conclusão</a:t>
            </a:r>
            <a:endParaRPr lang="pt-BR" sz="3600" dirty="0">
              <a:solidFill>
                <a:srgbClr val="FFFFFF"/>
              </a:solidFill>
            </a:endParaRP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6D7A78-CF83-B0C5-4D7E-9CFDD628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62248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800" dirty="0"/>
              <a:t>O comprimento total de alevinos de tilápias,</a:t>
            </a:r>
            <a:r>
              <a:rPr lang="pt-PT" sz="2800" dirty="0"/>
              <a:t> considerando a maior medida entre a largura e altura do retângulo,</a:t>
            </a:r>
            <a:r>
              <a:rPr lang="pt-BR" sz="2800" dirty="0"/>
              <a:t> foi obtido por análise de vídeo (segurança maior 95%) e valida a prova de conceito do software em desenvolvimento.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800" dirty="0"/>
              <a:t>A prova de conceito do software em desenvolvimento foi aprovada estatisticamente com uma confiabilidade superior a 95%.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800" dirty="0"/>
              <a:t>É necessário aumentaremos a amostragem, tanto em número quanto locais de coleta num futuro próximo. 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8F67BE-AAC0-1A11-2CFE-5B117F4B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31ago-02set 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0512BC-8936-77A3-8B84-757C2F37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pPr algn="l">
              <a:spcAft>
                <a:spcPts val="600"/>
              </a:spcAft>
            </a:pPr>
            <a:r>
              <a:rPr lang="pt-BR">
                <a:solidFill>
                  <a:schemeClr val="tx2"/>
                </a:solidFill>
              </a:rPr>
              <a:t>Biometria de Alevinos de Tilápias do Nilo por Análise de Vídeo em Sistema OpenCV-Python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59C010-9664-70EF-5B0D-C0B2DA9D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pt-BR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02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9"/>
    </mc:Choice>
    <mc:Fallback xmlns="">
      <p:transition spd="slow" advTm="7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B1571-5943-56A8-5F16-BC0D3CAD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687"/>
            <a:ext cx="3200400" cy="5865097"/>
          </a:xfrm>
        </p:spPr>
        <p:txBody>
          <a:bodyPr anchor="ctr">
            <a:normAutofit/>
          </a:bodyPr>
          <a:lstStyle/>
          <a:p>
            <a:r>
              <a:rPr lang="pt-PT" sz="3600" dirty="0">
                <a:solidFill>
                  <a:srgbClr val="FFFFFF"/>
                </a:solidFill>
              </a:rPr>
              <a:t>Considerações </a:t>
            </a:r>
            <a:br>
              <a:rPr lang="pt-PT" sz="3600" dirty="0">
                <a:solidFill>
                  <a:srgbClr val="FFFFFF"/>
                </a:solidFill>
              </a:rPr>
            </a:br>
            <a:r>
              <a:rPr lang="pt-PT" sz="3600" dirty="0">
                <a:solidFill>
                  <a:srgbClr val="FFFFFF"/>
                </a:solidFill>
              </a:rPr>
              <a:t>Finais</a:t>
            </a:r>
            <a:endParaRPr lang="pt-BR" sz="3600" dirty="0">
              <a:solidFill>
                <a:srgbClr val="FFFFFF"/>
              </a:solidFill>
            </a:endParaRP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6D7A78-CF83-B0C5-4D7E-9CFDD628B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A prova de conceito aqui validada deve ser aperfeiçoada para uma ferramenta  essencial na decisão da quantidade de ração para redução de custos.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Este método de analisar a biometria será de grande valia dentro da alevinagem principalmente após o aprimorado para maiores densidades de cultivo. 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8F67BE-AAC0-1A11-2CFE-5B117F4B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31ago-02set 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0512BC-8936-77A3-8B84-757C2F37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pPr algn="l">
              <a:spcAft>
                <a:spcPts val="600"/>
              </a:spcAft>
            </a:pPr>
            <a:r>
              <a:rPr lang="pt-BR">
                <a:solidFill>
                  <a:schemeClr val="tx2"/>
                </a:solidFill>
              </a:rPr>
              <a:t>Biometria de Alevinos de Tilápias do Nilo por Análise de Vídeo em Sistema OpenCV-Python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59C010-9664-70EF-5B0D-C0B2DA9D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11</a:t>
            </a:fld>
            <a:endParaRPr lang="pt-BR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8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8"/>
    </mc:Choice>
    <mc:Fallback xmlns="">
      <p:transition spd="slow" advTm="4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C0A15-1AC1-EC14-4245-18637A7E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687"/>
            <a:ext cx="3200400" cy="5865097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Trabalhos futuros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FFDF6D8-D6E1-9AE6-C4BC-92C6498DA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434" y="1124550"/>
            <a:ext cx="6852049" cy="46089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pt-BR" sz="2400" b="1" dirty="0">
                <a:latin typeface="+mj-lt"/>
                <a:cs typeface="Calibri" panose="020F0502020204030204" pitchFamily="34" charset="0"/>
              </a:rPr>
              <a:t>Se não se pode medir não se pode melhorar.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latin typeface="+mj-lt"/>
              </a:rPr>
              <a:t>Biometria de tilápias em tempo real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2000" b="1" i="1" dirty="0">
                <a:latin typeface="+mj-lt"/>
              </a:rPr>
              <a:t>(este projeto).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400" b="1" dirty="0">
                <a:latin typeface="+mj-lt"/>
                <a:cs typeface="Calibri" panose="020F0502020204030204" pitchFamily="34" charset="0"/>
              </a:rPr>
              <a:t>Não criamos peixe e sim água.</a:t>
            </a:r>
            <a:r>
              <a:rPr lang="pt-PT" sz="2400" b="1" dirty="0">
                <a:latin typeface="+mj-lt"/>
                <a:cs typeface="Calibri" panose="020F0502020204030204" pitchFamily="34" charset="0"/>
              </a:rPr>
              <a:t> 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latin typeface="+mj-lt"/>
              </a:rPr>
              <a:t>Sistemas de alarmes para condições ambientais adversas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2000" b="1" i="1" dirty="0">
                <a:latin typeface="+mj-lt"/>
              </a:rPr>
              <a:t>(projeto desenvolvido, implementando prova de conceito).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400" b="1" dirty="0">
                <a:latin typeface="+mj-lt"/>
                <a:cs typeface="Calibri" panose="020F0502020204030204" pitchFamily="34" charset="0"/>
              </a:rPr>
              <a:t>Aumentar produtividade e reduzir custos.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latin typeface="+mj-lt"/>
              </a:rPr>
              <a:t>Desenvolvimento para fornecimento de ração em quantidades otimizadas para o meio ambiente e tamanho.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2000" b="1" i="1" dirty="0">
                <a:latin typeface="+mj-lt"/>
              </a:rPr>
              <a:t>(projeto desenvolvido, implementando prova de conceito).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9082AC-8EF8-7E18-F233-9D6D0237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63BA8C-5E12-E491-037A-A7EB281B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/>
              <a:t>Biometria de Alevinos de Tilápias do Nilo por Análise de Vídeo em Sistema OpenCV-Python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5BE0D1-A5D5-E655-DB64-3819A316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/>
              <a:pPr>
                <a:spcAft>
                  <a:spcPts val="600"/>
                </a:spcAft>
              </a:pPr>
              <a:t>12</a:t>
            </a:fld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70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0"/>
    </mc:Choice>
    <mc:Fallback xmlns="">
      <p:transition spd="slow" advTm="5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6079B3-099B-D453-CBFC-AC46CBFC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marL="77470">
              <a:spcBef>
                <a:spcPts val="460"/>
              </a:spcBef>
              <a:spcAft>
                <a:spcPts val="0"/>
              </a:spcAft>
            </a:pPr>
            <a:r>
              <a:rPr lang="pt-PT" sz="3600">
                <a:solidFill>
                  <a:srgbClr val="FFFFFF"/>
                </a:solidFill>
              </a:rPr>
              <a:t>Referências bibliográficas</a:t>
            </a:r>
            <a:endParaRPr lang="pt-BR" sz="3600" dirty="0">
              <a:solidFill>
                <a:srgbClr val="FFFFFF"/>
              </a:solidFill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86201D-97FE-02E9-FD3A-61B1C9F0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370" y="6459785"/>
            <a:ext cx="1735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09B4F2-2CD9-D01D-42C8-AC4C84ED5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spcBef>
                <a:spcPts val="15"/>
              </a:spcBef>
            </a:pPr>
            <a:r>
              <a:rPr lang="pt-PT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DUARTE, E. Cultivo de pós-alevinos de tilápia do Nilo utilizando diferentes proporções de substrato concha/brita no biofiltro. 2011. 46 p. Dissertação (Mestrado) – Programa de Pós-Graduação em Zootecnia, Universidade Federal dos Vales do Jequitinhonha e Mucuri, Diamantina, 2011.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15"/>
              </a:spcBef>
            </a:pPr>
            <a:r>
              <a:rPr lang="pt-PT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15"/>
              </a:spcBef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EL-SAYED A.F.M. </a:t>
            </a:r>
            <a:r>
              <a:rPr lang="en-U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Environmental requirements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In: El-Sayed A.F.M. (Ed.). </a:t>
            </a: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Tilápia Culture. Oxfordshire:CABI Publishing, Wallingford, 34-46. 2006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15"/>
              </a:spcBef>
            </a:pP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15"/>
              </a:spcBef>
            </a:pP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NEUMANN, E. Características do desenvolvimento inicial de duas linhagens de tilápia Oreochromis niloticus e uma linhagem híbrida de </a:t>
            </a:r>
            <a:r>
              <a:rPr lang="pt-BR" sz="14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Oreochromis</a:t>
            </a: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sp. Jaboticabal. 63f. (Dissertação de Mestrado. Universidade Estadual Paulista, Centro de Aquicultura - CAUNESP). 2004. Disponível em: http://hdl.handle.net/11449/144148.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15"/>
              </a:spcBef>
            </a:pPr>
            <a:r>
              <a:rPr lang="pt-PT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MEURER,F.; HAYASHI,C.; BOSCOLO,W.R.; SOARES,C.M. Lipídeos na Alimentação de Alevinos Revertidos de Tilápia do Nilo (</a:t>
            </a:r>
            <a:r>
              <a:rPr lang="pt-PT" sz="14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Oreochromis niloticus</a:t>
            </a:r>
            <a:r>
              <a:rPr lang="pt-PT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L.). </a:t>
            </a:r>
            <a:r>
              <a:rPr lang="pt-PT" sz="1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R. Bras. Zootec</a:t>
            </a:r>
            <a:r>
              <a:rPr lang="pt-PT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., v.31, n.2, p.566-573, 2002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15"/>
              </a:spcBef>
            </a:pP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15"/>
              </a:spcBef>
            </a:pPr>
            <a:r>
              <a:rPr lang="pt-PT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PEIXE BR. Anuário Peixe BR da Piscicultura 2021. Associação Brasileira da Piscicultura, São Paulo, p. 1. </a:t>
            </a: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Disponível em: </a:t>
            </a:r>
            <a:r>
              <a:rPr lang="pt-BR" sz="14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4"/>
              </a:rPr>
              <a:t>https://www.peixebr.com.br/anuario-2020/</a:t>
            </a: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15"/>
              </a:spcBef>
            </a:pP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SANTOS, V. B.; DIORIO, M.V.B.; KIDA FILHO, A.C; ALBUQUERQUE, A. R. P. L. Método de estimativa do peso corporal de larvas de tilápias do Nilo em função do comprimento total. In: Encontro Latino Americano de Peixes de Cultivo - ELAPC, 2022, São José do Rio Preto. 1º Encontro Latino-Americano de Peixe Cultivado, 2022. Disponível em: </a:t>
            </a:r>
            <a:r>
              <a:rPr lang="pt-BR" sz="14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5"/>
              </a:rPr>
              <a:t>https://www.pesca.sp.gov.br/elapc</a:t>
            </a:r>
            <a:endParaRPr lang="pt-BR" sz="140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060264-B416-E119-A5E3-6F7DB346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BR" dirty="0">
                <a:solidFill>
                  <a:schemeClr val="tx2"/>
                </a:solidFill>
              </a:rPr>
              <a:t>Biometria de Alevinos de Tilápias do Nilo por Análise de Vídeo em Sistema OpenCV-Python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C3D61F-07B1-A28B-8883-045B947E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13</a:t>
            </a:fld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7D250EF-4C7F-2945-428C-6DD3BC9A2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1"/>
            <a:ext cx="1367443" cy="726723"/>
          </a:xfrm>
          <a:prstGeom prst="rect">
            <a:avLst/>
          </a:prstGeom>
        </p:spPr>
      </p:pic>
      <p:pic>
        <p:nvPicPr>
          <p:cNvPr id="10" name="Vídeo 9">
            <a:hlinkClick r:id="" action="ppaction://media"/>
            <a:extLst>
              <a:ext uri="{FF2B5EF4-FFF2-40B4-BE49-F238E27FC236}">
                <a16:creationId xmlns:a16="http://schemas.microsoft.com/office/drawing/2014/main" id="{B249C414-1A51-435D-56EC-13E9E85304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t="12409" b="12409"/>
          <a:stretch>
            <a:fillRect/>
          </a:stretch>
        </p:blipFill>
        <p:spPr>
          <a:xfrm>
            <a:off x="10837210" y="4125"/>
            <a:ext cx="1371321" cy="7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"/>
    </mc:Choice>
    <mc:Fallback xmlns="">
      <p:transition spd="slow" advTm="1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6079B3-099B-D453-CBFC-AC46CBFC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83" y="2899933"/>
            <a:ext cx="3084844" cy="900001"/>
          </a:xfrm>
        </p:spPr>
        <p:txBody>
          <a:bodyPr anchor="ctr">
            <a:normAutofit/>
          </a:bodyPr>
          <a:lstStyle/>
          <a:p>
            <a:pPr marL="77470">
              <a:spcBef>
                <a:spcPts val="460"/>
              </a:spcBef>
              <a:spcAft>
                <a:spcPts val="0"/>
              </a:spcAft>
            </a:pPr>
            <a:r>
              <a:rPr lang="pt-PT" sz="3300" dirty="0">
                <a:solidFill>
                  <a:srgbClr val="FFFFFF"/>
                </a:solidFill>
              </a:rPr>
              <a:t>Agradecimentos</a:t>
            </a:r>
            <a:endParaRPr lang="pt-BR" sz="3300" dirty="0">
              <a:solidFill>
                <a:srgbClr val="FFFFFF"/>
              </a:solidFill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86201D-97FE-02E9-FD3A-61B1C9F0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370" y="6459785"/>
            <a:ext cx="1735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BEDA5E91-68D1-019B-E8F0-BC8D19597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162" y="605896"/>
            <a:ext cx="6612518" cy="564620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sz="2400" b="0" kern="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À FAPESP pela concessão da bolsa de Iniciação Científica Processo nº 2022/01591-1.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sz="2400" b="0" kern="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À empresa </a:t>
            </a:r>
            <a:r>
              <a:rPr lang="pt-PT" sz="2400" kern="0" dirty="0">
                <a:latin typeface="Arial" panose="020B0604020202020204" pitchFamily="34" charset="0"/>
                <a:ea typeface="Arial" panose="020B0604020202020204" pitchFamily="34" charset="0"/>
              </a:rPr>
              <a:t>Pi</a:t>
            </a:r>
            <a:r>
              <a:rPr lang="pt-PT" sz="2400" b="0" kern="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scicultura Agua Pura.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sz="2400" b="0" kern="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Ao Instituto de Pesca</a:t>
            </a:r>
            <a:r>
              <a:rPr lang="pt-PT" sz="2400" kern="0" dirty="0">
                <a:latin typeface="Arial" panose="020B0604020202020204" pitchFamily="34" charset="0"/>
                <a:ea typeface="Arial" panose="020B0604020202020204" pitchFamily="34" charset="0"/>
              </a:rPr>
              <a:t>/ SP.</a:t>
            </a:r>
            <a:endParaRPr lang="pt-PT" sz="2400" b="0" kern="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sz="2400" b="0" kern="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Ao engenheiro e amigo Ricardo Rípoli (</a:t>
            </a:r>
            <a:r>
              <a:rPr lang="pt-PT" sz="2400" b="0" i="1" kern="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 memorian</a:t>
            </a:r>
            <a:r>
              <a:rPr lang="pt-PT" sz="2400" b="0" kern="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endParaRPr lang="pt-BR" sz="2400" b="1" kern="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060264-B416-E119-A5E3-6F7DB346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BR" dirty="0">
                <a:solidFill>
                  <a:schemeClr val="tx2"/>
                </a:solidFill>
              </a:rPr>
              <a:t>Biometria de Alevinos de Tilápias do Nilo por Análise de Vídeo em Sistema OpenCV-Python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C3D61F-07B1-A28B-8883-045B947E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14</a:t>
            </a:fld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E295B8-A896-C039-1B2D-B687CA75E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1"/>
            <a:ext cx="1367443" cy="726723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90439177-DCB3-D75F-8489-466543ED8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50" y="1777439"/>
            <a:ext cx="1098310" cy="900000"/>
          </a:xfrm>
          <a:prstGeom prst="rect">
            <a:avLst/>
          </a:prstGeom>
        </p:spPr>
      </p:pic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83CA3E98-DA81-14A1-8C99-992AA1E54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9" y="1777439"/>
            <a:ext cx="1945563" cy="900000"/>
          </a:xfrm>
          <a:prstGeom prst="rect">
            <a:avLst/>
          </a:prstGeom>
        </p:spPr>
      </p:pic>
      <p:pic>
        <p:nvPicPr>
          <p:cNvPr id="14" name="Imagem 13" descr="Carta&#10;&#10;Descrição gerada automaticamente com confiança baixa">
            <a:extLst>
              <a:ext uri="{FF2B5EF4-FFF2-40B4-BE49-F238E27FC236}">
                <a16:creationId xmlns:a16="http://schemas.microsoft.com/office/drawing/2014/main" id="{A8B84D64-E358-932F-CE86-0863927A3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9" y="4022429"/>
            <a:ext cx="3354037" cy="900000"/>
          </a:xfrm>
          <a:prstGeom prst="rect">
            <a:avLst/>
          </a:prstGeom>
        </p:spPr>
      </p:pic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80367549-25B8-74BA-263B-3BC34493D6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t="12409" b="12409"/>
          <a:stretch>
            <a:fillRect/>
          </a:stretch>
        </p:blipFill>
        <p:spPr>
          <a:xfrm>
            <a:off x="10837210" y="4125"/>
            <a:ext cx="1371321" cy="7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4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"/>
    </mc:Choice>
    <mc:Fallback xmlns="">
      <p:transition spd="slow" advTm="1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C0A15-1AC1-EC14-4245-18637A7E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7"/>
            <a:ext cx="5127171" cy="859054"/>
          </a:xfrm>
        </p:spPr>
        <p:txBody>
          <a:bodyPr>
            <a:normAutofit/>
          </a:bodyPr>
          <a:lstStyle/>
          <a:p>
            <a:r>
              <a:rPr lang="pt-BR" dirty="0"/>
              <a:t>Resumo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17EEFB-ECA1-C682-CF00-BAE4C46B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817484"/>
            <a:ext cx="5451627" cy="2902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B422F7-B281-FD89-3F41-BCF4DFC09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1100" dirty="0">
                <a:latin typeface="Arial" panose="020B0604020202020204" pitchFamily="34" charset="0"/>
              </a:rPr>
              <a:t>Objetivo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Avaliar a aplicação de tecnologias de análise de vídeo para a biometria de alevinos de tilápias do Nilo.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Validar, utilizando-se o Teste-t (α=5%), a prova de conceito do software baseado em OpenCV-Python para determinar o comprimento de alevinos por análise de vídeo. 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BR" sz="1100" dirty="0">
                <a:latin typeface="Arial" panose="020B0604020202020204" pitchFamily="34" charset="0"/>
              </a:rPr>
              <a:t>Metodologia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Considerou-se a hipótese H0, </a:t>
            </a:r>
            <a:r>
              <a:rPr lang="pt-BR" sz="1100" i="1" dirty="0">
                <a:latin typeface="Calibri" panose="020F0502020204030204" pitchFamily="34" charset="0"/>
                <a:cs typeface="Calibri" panose="020F0502020204030204" pitchFamily="34" charset="0"/>
              </a:rPr>
              <a:t>"tamanho dos alevinos medidos em laboratório( µA)= tamanho dos alevinos medidos pelo software (µB)”</a:t>
            </a: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1100" dirty="0">
                <a:latin typeface="Arial" panose="020B0604020202020204" pitchFamily="34" charset="0"/>
              </a:rPr>
              <a:t>Resultado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Não houve evidências suficientes para garantir a rejeição da afirmativa de que o tamanho dos alevinos medidos em laboratório é diferente do tamanho dos alevinos medidos pelo software.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1100" dirty="0">
                <a:latin typeface="Arial" panose="020B0604020202020204" pitchFamily="34" charset="0"/>
              </a:rPr>
              <a:t>Conclusão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A prova de conceito pode ser aprovada com segurança superior a 95%.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100" dirty="0">
                <a:latin typeface="Calibri" panose="020F0502020204030204" pitchFamily="34" charset="0"/>
                <a:cs typeface="Calibri" panose="020F0502020204030204" pitchFamily="34" charset="0"/>
              </a:rPr>
              <a:t>Ferramentas de análise de vídeo para biometria apresentam um futuro promissor no controle da criação de tilápias.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9082AC-8EF8-7E18-F233-9D6D0237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63BA8C-5E12-E491-037A-A7EB281B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/>
              <a:t>Biometria de Alevinos de Tilápias do Nilo por Análise de Vídeo em Sistema OpenCV-Python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5BE0D1-A5D5-E655-DB64-3819A316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/>
              <a:pPr>
                <a:spcAft>
                  <a:spcPts val="600"/>
                </a:spcAft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73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"/>
    </mc:Choice>
    <mc:Fallback xmlns="">
      <p:transition spd="slow" advTm="13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6522DD-CF83-B36F-4D4E-69F0D67C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pt-PT" sz="3600" dirty="0">
                <a:solidFill>
                  <a:srgbClr val="FFFFFF"/>
                </a:solidFill>
              </a:rPr>
              <a:t>Introdução / Motivação</a:t>
            </a:r>
            <a:endParaRPr lang="pt-BR" sz="3600" dirty="0">
              <a:solidFill>
                <a:srgbClr val="FFFFFF"/>
              </a:solidFill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CD291F-C314-3186-3BB6-D4B98F0F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370" y="6459785"/>
            <a:ext cx="1735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9E0CF-A174-4EDC-B2A4-7CAE4F17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tilapiacultura com índices de crescimento anual de 10%.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" panose="020B0604020202020204" pitchFamily="34" charset="0"/>
              </a:rPr>
              <a:t>O aumento da demanda por  linhagens de tilápias de desempenho superior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" panose="020B0604020202020204" pitchFamily="34" charset="0"/>
              </a:rPr>
              <a:t>Diferentes técnicas de manejo e de alimentação.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" panose="020B0604020202020204" pitchFamily="34" charset="0"/>
              </a:rPr>
              <a:t>As larvas têm alto índice mortalidade (40-50)%.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2443FF-F776-61D5-4B5A-7CC7B1BD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BR" dirty="0">
                <a:solidFill>
                  <a:schemeClr val="tx2"/>
                </a:solidFill>
              </a:rPr>
              <a:t>Biometria de Alevinos de Tilápias do Nilo por Análise de Vídeo em Sistema OpenCV-Python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8A1496-1D71-5040-B002-6C323B90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</a:t>
            </a:fld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95953D-8794-55CF-8377-FF16327A0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256" y="0"/>
            <a:ext cx="1365622" cy="725487"/>
          </a:xfrm>
          <a:prstGeom prst="rect">
            <a:avLst/>
          </a:prstGeom>
        </p:spPr>
      </p:pic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09650C04-3020-4971-E830-6494D3A726C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11257556" y="22854"/>
            <a:ext cx="928744" cy="5236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71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0"/>
    </mc:Choice>
    <mc:Fallback xmlns="">
      <p:transition spd="slow" advTm="1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6522DD-CF83-B36F-4D4E-69F0D67C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Impactos deste trabalho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CD291F-C314-3186-3BB6-D4B98F0F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370" y="6459785"/>
            <a:ext cx="1735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9E0CF-A174-4EDC-B2A4-7CAE4F17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Como corolário deste trabalho demostra-se a viabilidade do desenvolvimento com tecnologia nacional de ferramentas que minimizem a necessidade de manejo em todas as fases da criação de tilápias, entre elas ressaltamos;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Biometria de tilápias em tempo real (este projeto).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Sistemas de alarmes para condições ambientais adversas (projeto em desenvolvimento).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Desenvolvimento para fornecimento de ração em quantidades otimizadas (meio ambiente e tamanho).</a:t>
            </a:r>
            <a:b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2443FF-F776-61D5-4B5A-7CC7B1BD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BR" dirty="0">
                <a:solidFill>
                  <a:schemeClr val="tx2"/>
                </a:solidFill>
              </a:rPr>
              <a:t>Biometria de Alevinos de Tilápias do Nilo por Análise de Vídeo em Sistema OpenCV-Python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8A1496-1D71-5040-B002-6C323B90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3</a:t>
            </a:fld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6163ED-1B0F-C226-6A84-CBFD2E155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1"/>
            <a:ext cx="1367443" cy="726723"/>
          </a:xfrm>
          <a:prstGeom prst="rect">
            <a:avLst/>
          </a:prstGeom>
        </p:spPr>
      </p:pic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D6A5667B-8384-294C-8FF0-55D5E0C267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11257556" y="22854"/>
            <a:ext cx="928744" cy="5236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09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2"/>
    </mc:Choice>
    <mc:Fallback xmlns="">
      <p:transition spd="slow" advTm="1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E0484A-6E4C-AB8C-5A24-97F62365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Metodologia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62A70A-72F6-1CD6-EA4F-92286659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370" y="6459785"/>
            <a:ext cx="1735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326476-96DF-591B-2CD3-B132AB868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Aproximadamente 3.000 larvas foram capturadas.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Após uma semana de adaptação, 80 larvas foram transferidas.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Semanalmente eram realizadas trocas parciais de água (10%) e sifonagem.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alimentação foi realizada 3 vezes ao dia.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Ao final de 60 dias de experimentação todos os alevinos foram capturados.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F7D5D6-A8B6-479D-B361-4EB189CB1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BR" dirty="0">
                <a:solidFill>
                  <a:schemeClr val="tx2"/>
                </a:solidFill>
              </a:rPr>
              <a:t>Biometria de Alevinos de Tilápias do Nilo por Análise de Vídeo em Sistema OpenCV-Python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EEB68-8CBF-FD16-EBE0-A35C8806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</a:t>
            </a:fld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959BBA-C5D7-A394-8938-F42F930BC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1"/>
            <a:ext cx="1367443" cy="726723"/>
          </a:xfrm>
          <a:prstGeom prst="rect">
            <a:avLst/>
          </a:prstGeom>
        </p:spPr>
      </p:pic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66168FE0-535D-AD6B-6359-0067D59D2B3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11257556" y="22854"/>
            <a:ext cx="928744" cy="5236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254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5"/>
    </mc:Choice>
    <mc:Fallback xmlns="">
      <p:transition spd="slow" advTm="11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EF9E3-9ADB-35CE-40BF-8EB10C72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198589"/>
            <a:ext cx="8343900" cy="1450757"/>
          </a:xfrm>
        </p:spPr>
        <p:txBody>
          <a:bodyPr anchor="t"/>
          <a:lstStyle/>
          <a:p>
            <a:pPr algn="ctr"/>
            <a:r>
              <a:rPr lang="pt-BR" dirty="0"/>
              <a:t>Metodologia</a:t>
            </a:r>
            <a:br>
              <a:rPr lang="pt-BR" dirty="0"/>
            </a:br>
            <a:r>
              <a:rPr lang="pt-BR" dirty="0"/>
              <a:t>Filmagem X Peso X Comprimento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3D465E8-5232-6F94-933F-273CF66E7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Filmagem X Peso X Comprimento</a:t>
            </a:r>
          </a:p>
        </p:txBody>
      </p:sp>
      <p:graphicFrame>
        <p:nvGraphicFramePr>
          <p:cNvPr id="17" name="Espaço Reservado para Conteúdo 7">
            <a:extLst>
              <a:ext uri="{FF2B5EF4-FFF2-40B4-BE49-F238E27FC236}">
                <a16:creationId xmlns:a16="http://schemas.microsoft.com/office/drawing/2014/main" id="{8BEEC90D-9A84-3920-573F-ABA33A2805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45912714"/>
              </p:ext>
            </p:extLst>
          </p:nvPr>
        </p:nvGraphicFramePr>
        <p:xfrm>
          <a:off x="693242" y="2582334"/>
          <a:ext cx="5341798" cy="337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2F3F73C0-6A3C-86DB-4C2A-6FDC22592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u="sng" dirty="0"/>
              <a:t>Exemplo de frames obtidos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7762877-A5DC-8B84-9D60-6CF7C47ED7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24CC6-01EE-1AE4-DC52-BE5527C3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31ago-02set 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AE0F37-DA4E-B41B-FCBD-BC874406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3EB3E1-2BAE-E179-1AC6-61FDAB94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4397-0BC7-43BB-A2C7-EE4B5B6F32AA}" type="slidenum">
              <a:rPr lang="pt-BR" smtClean="0"/>
              <a:t>5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A05452C-CB40-9885-B307-B050DAE587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78" b="8272"/>
          <a:stretch/>
        </p:blipFill>
        <p:spPr bwMode="auto">
          <a:xfrm>
            <a:off x="6217920" y="2525184"/>
            <a:ext cx="4004310" cy="3613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BD2D449-14E5-2F7F-9A58-0A23A1055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2230" y="3256880"/>
            <a:ext cx="1276528" cy="676369"/>
          </a:xfrm>
          <a:prstGeom prst="rect">
            <a:avLst/>
          </a:prstGeom>
        </p:spPr>
      </p:pic>
      <p:pic>
        <p:nvPicPr>
          <p:cNvPr id="15" name="Imagem 14" descr="Mão segurando um relógio digital&#10;&#10;Descrição gerada automaticamente com confiança baixa">
            <a:extLst>
              <a:ext uri="{FF2B5EF4-FFF2-40B4-BE49-F238E27FC236}">
                <a16:creationId xmlns:a16="http://schemas.microsoft.com/office/drawing/2014/main" id="{A8CCED6F-A619-2831-A31F-7C35AB129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2230" y="4607795"/>
            <a:ext cx="1276528" cy="110505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3C75AA-CB6A-FB35-608D-F7A88449F900}"/>
              </a:ext>
            </a:extLst>
          </p:cNvPr>
          <p:cNvSpPr txBox="1"/>
          <p:nvPr/>
        </p:nvSpPr>
        <p:spPr>
          <a:xfrm>
            <a:off x="10365194" y="3937385"/>
            <a:ext cx="53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Fig. 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15AB25-21CB-9729-FD7A-95E8BF133EE8}"/>
              </a:ext>
            </a:extLst>
          </p:cNvPr>
          <p:cNvSpPr txBox="1"/>
          <p:nvPr/>
        </p:nvSpPr>
        <p:spPr>
          <a:xfrm>
            <a:off x="10290767" y="5730327"/>
            <a:ext cx="53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Fig. 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347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"/>
    </mc:Choice>
    <mc:Fallback xmlns="">
      <p:transition spd="slow" advTm="1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Graphic spid="17" grpId="0">
        <p:bldAsOne/>
      </p:bldGraphic>
      <p:bldP spid="9" grpId="0" build="p"/>
      <p:bldP spid="3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6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5CB9AA8-D896-05D7-800F-3FAEAA8A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536075"/>
            <a:ext cx="3300226" cy="5740759"/>
          </a:xfrm>
        </p:spPr>
        <p:txBody>
          <a:bodyPr anchor="ctr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pt-BR" sz="3600" dirty="0">
                <a:solidFill>
                  <a:srgbClr val="FFFFFF"/>
                </a:solidFill>
              </a:rPr>
              <a:t>Exemplos de tratamento da</a:t>
            </a:r>
            <a:br>
              <a:rPr lang="pt-BR" sz="3600" dirty="0">
                <a:solidFill>
                  <a:srgbClr val="FFFFFF"/>
                </a:solidFill>
              </a:rPr>
            </a:br>
            <a:r>
              <a:rPr lang="pt-BR" sz="3600" dirty="0">
                <a:solidFill>
                  <a:srgbClr val="FFFFFF"/>
                </a:solidFill>
              </a:rPr>
              <a:t>filmagem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DAE6740-6F31-2BA2-2DF1-1A5BAE4B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74" y="6447784"/>
            <a:ext cx="3757243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02E1A16-C878-AAE7-1530-F24F6C72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667212B-6575-E840-B028-EEFB4C90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6</a:t>
            </a:fld>
            <a:endParaRPr lang="pt-BR" dirty="0">
              <a:solidFill>
                <a:schemeClr val="tx2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898BADC-E736-9744-08F0-9530087A8AAB}"/>
              </a:ext>
            </a:extLst>
          </p:cNvPr>
          <p:cNvGrpSpPr/>
          <p:nvPr/>
        </p:nvGrpSpPr>
        <p:grpSpPr>
          <a:xfrm>
            <a:off x="8198821" y="620082"/>
            <a:ext cx="3701105" cy="6129332"/>
            <a:chOff x="4277864" y="220233"/>
            <a:chExt cx="3701105" cy="612933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694A75E-7B6B-9BC7-EB50-BEAA69B2E113}"/>
                </a:ext>
              </a:extLst>
            </p:cNvPr>
            <p:cNvSpPr txBox="1">
              <a:spLocks/>
            </p:cNvSpPr>
            <p:nvPr/>
          </p:nvSpPr>
          <p:spPr>
            <a:xfrm>
              <a:off x="4278169" y="220233"/>
              <a:ext cx="370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Sem outliers</a:t>
              </a:r>
            </a:p>
          </p:txBody>
        </p:sp>
        <p:pic>
          <p:nvPicPr>
            <p:cNvPr id="5" name="Video02v0">
              <a:hlinkClick r:id="" action="ppaction://media"/>
              <a:extLst>
                <a:ext uri="{FF2B5EF4-FFF2-40B4-BE49-F238E27FC236}">
                  <a16:creationId xmlns:a16="http://schemas.microsoft.com/office/drawing/2014/main" id="{892159D0-3469-506F-8BD4-332EE986F468}"/>
                </a:ext>
              </a:extLst>
            </p:cNvPr>
            <p:cNvPicPr>
              <a:picLocks noGrp="1" noChangeAspect="1"/>
            </p:cNvPicPr>
            <p:nvPr>
              <p:ph idx="1"/>
              <a:videoFile r:link="rId7"/>
              <p:extLst>
                <p:ext uri="{DAA4B4D4-6D71-4841-9C94-3DE7FCFB9230}">
                  <p14:media xmlns:p14="http://schemas.microsoft.com/office/powerpoint/2010/main" r:embed="rId6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4277864" y="589565"/>
              <a:ext cx="3701105" cy="5760000"/>
            </a:xfr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695E4B9-AB75-D9F4-6B72-E45FB0FCE867}"/>
              </a:ext>
            </a:extLst>
          </p:cNvPr>
          <p:cNvGrpSpPr/>
          <p:nvPr/>
        </p:nvGrpSpPr>
        <p:grpSpPr>
          <a:xfrm>
            <a:off x="4287982" y="620082"/>
            <a:ext cx="3704550" cy="6129332"/>
            <a:chOff x="8228492" y="211833"/>
            <a:chExt cx="3704550" cy="612933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B1F14DA9-5780-5112-6894-6612600DDB15}"/>
                </a:ext>
              </a:extLst>
            </p:cNvPr>
            <p:cNvSpPr txBox="1"/>
            <p:nvPr/>
          </p:nvSpPr>
          <p:spPr>
            <a:xfrm>
              <a:off x="8228492" y="211833"/>
              <a:ext cx="370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Com outliers</a:t>
              </a:r>
            </a:p>
          </p:txBody>
        </p:sp>
        <p:pic>
          <p:nvPicPr>
            <p:cNvPr id="4" name="Video01v0">
              <a:hlinkClick r:id="" action="ppaction://media"/>
              <a:extLst>
                <a:ext uri="{FF2B5EF4-FFF2-40B4-BE49-F238E27FC236}">
                  <a16:creationId xmlns:a16="http://schemas.microsoft.com/office/drawing/2014/main" id="{E3B2AA77-FF4C-2302-C581-49FE217AD87E}"/>
                </a:ext>
              </a:extLst>
            </p:cNvPr>
            <p:cNvPicPr>
              <a:picLocks noChangeAspect="1"/>
            </p:cNvPicPr>
            <p:nvPr>
              <a:videoFile r:link="rId5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8232242" y="581165"/>
              <a:ext cx="3700800" cy="5760000"/>
            </a:xfrm>
            <a:prstGeom prst="rect">
              <a:avLst/>
            </a:prstGeom>
          </p:spPr>
        </p:pic>
      </p:grpSp>
      <p:pic>
        <p:nvPicPr>
          <p:cNvPr id="14" name="Vídeo 13">
            <a:hlinkClick r:id="" action="ppaction://media"/>
            <a:extLst>
              <a:ext uri="{FF2B5EF4-FFF2-40B4-BE49-F238E27FC236}">
                <a16:creationId xmlns:a16="http://schemas.microsoft.com/office/drawing/2014/main" id="{74861D7C-84D8-5075-1713-11AF5BBB249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t="12409" b="12409"/>
          <a:stretch>
            <a:fillRect/>
          </a:stretch>
        </p:blipFill>
        <p:spPr>
          <a:xfrm>
            <a:off x="11257556" y="22854"/>
            <a:ext cx="928744" cy="5236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90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9"/>
    </mc:Choice>
    <mc:Fallback xmlns="">
      <p:transition spd="slow" advTm="5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0124B6D-F631-125D-C5E4-950E8FBD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1539000"/>
            <a:ext cx="3084844" cy="10817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Resultados</a:t>
            </a:r>
            <a:br>
              <a:rPr lang="pt-BR" sz="3600" dirty="0">
                <a:solidFill>
                  <a:srgbClr val="FFFFFF"/>
                </a:solidFill>
              </a:rPr>
            </a:br>
            <a:r>
              <a:rPr lang="pt-BR" sz="3600" dirty="0">
                <a:solidFill>
                  <a:srgbClr val="FFFFFF"/>
                </a:solidFill>
              </a:rPr>
              <a:t>Tabela 1. 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2575A33-896B-EA6F-E42B-9A9D20B8E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71" y="2653800"/>
            <a:ext cx="3084844" cy="333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45720" rIns="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91440" marR="0" lvl="0" indent="-91440" defTabSz="914400" fontAlgn="base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</a:pPr>
            <a:r>
              <a:rPr lang="pt-BR" sz="2000" dirty="0">
                <a:solidFill>
                  <a:srgbClr val="FFFFFF"/>
                </a:solidFill>
              </a:rPr>
              <a:t>Dados considerados em cada recipiente para determinação do comprimento total de alevinos de tilápias do Nilo.</a:t>
            </a:r>
            <a:endParaRPr lang="pt-BR" altLang="pt-BR" sz="20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C64298-E612-4353-E4C7-0BDD6F55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pt-BR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Biometria de Alevinos de Tilápias do Nilo por Análise de Vídeo em Sistema OpenCV-Python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8F7034B-6CD9-7C86-FF7A-B3DEC72A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7B92FA-7083-CBB0-FE70-D584F9851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68C4397-0BC7-43BB-A2C7-EE4B5B6F32AA}" type="slidenum">
              <a:rPr lang="pt-BR" smtClean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DC5C48-3C26-EDB0-9930-6528A676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1"/>
            <a:ext cx="1367443" cy="726723"/>
          </a:xfrm>
          <a:prstGeom prst="rect">
            <a:avLst/>
          </a:prstGeom>
        </p:spPr>
      </p:pic>
      <p:graphicFrame>
        <p:nvGraphicFramePr>
          <p:cNvPr id="26" name="Espaço Reservado para Conteúdo 25">
            <a:extLst>
              <a:ext uri="{FF2B5EF4-FFF2-40B4-BE49-F238E27FC236}">
                <a16:creationId xmlns:a16="http://schemas.microsoft.com/office/drawing/2014/main" id="{DC448F0A-EA96-A48C-E182-CF252A21D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402182"/>
              </p:ext>
            </p:extLst>
          </p:nvPr>
        </p:nvGraphicFramePr>
        <p:xfrm>
          <a:off x="4656000" y="2148840"/>
          <a:ext cx="6939518" cy="1600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8423">
                  <a:extLst>
                    <a:ext uri="{9D8B030D-6E8A-4147-A177-3AD203B41FA5}">
                      <a16:colId xmlns:a16="http://schemas.microsoft.com/office/drawing/2014/main" val="94614102"/>
                    </a:ext>
                  </a:extLst>
                </a:gridCol>
                <a:gridCol w="1082215">
                  <a:extLst>
                    <a:ext uri="{9D8B030D-6E8A-4147-A177-3AD203B41FA5}">
                      <a16:colId xmlns:a16="http://schemas.microsoft.com/office/drawing/2014/main" val="1138379055"/>
                    </a:ext>
                  </a:extLst>
                </a:gridCol>
                <a:gridCol w="1213225">
                  <a:extLst>
                    <a:ext uri="{9D8B030D-6E8A-4147-A177-3AD203B41FA5}">
                      <a16:colId xmlns:a16="http://schemas.microsoft.com/office/drawing/2014/main" val="2862119239"/>
                    </a:ext>
                  </a:extLst>
                </a:gridCol>
                <a:gridCol w="1212430">
                  <a:extLst>
                    <a:ext uri="{9D8B030D-6E8A-4147-A177-3AD203B41FA5}">
                      <a16:colId xmlns:a16="http://schemas.microsoft.com/office/drawing/2014/main" val="3723042281"/>
                    </a:ext>
                  </a:extLst>
                </a:gridCol>
                <a:gridCol w="1213225">
                  <a:extLst>
                    <a:ext uri="{9D8B030D-6E8A-4147-A177-3AD203B41FA5}">
                      <a16:colId xmlns:a16="http://schemas.microsoft.com/office/drawing/2014/main" val="3446571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Dados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Recipiente1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Recipiente2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Recipiente3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Recipiente4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9714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Quantidade de alevinos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9055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Comprimento médio (cm)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2,3546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2,3392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2,5743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2,6559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7210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Desvio padrão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0,1963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0,2693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0,4120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0,2696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4720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Frames¹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1073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Retângulos¹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1315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680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859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2899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sz="1500" dirty="0">
                          <a:effectLst/>
                        </a:rPr>
                        <a:t>Retângulos considerados²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139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279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184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298</a:t>
                      </a:r>
                      <a:endParaRPr lang="pt-B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7876477"/>
                  </a:ext>
                </a:extLst>
              </a:tr>
            </a:tbl>
          </a:graphicData>
        </a:graphic>
      </p:graphicFrame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BDA5F9-6DEC-6085-415C-1059FFB4C13A}"/>
              </a:ext>
            </a:extLst>
          </p:cNvPr>
          <p:cNvSpPr txBox="1"/>
          <p:nvPr/>
        </p:nvSpPr>
        <p:spPr>
          <a:xfrm>
            <a:off x="4656000" y="3749040"/>
            <a:ext cx="693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¹Obtidos por análise de vídeo em biblioteca OpenCV.</a:t>
            </a:r>
          </a:p>
          <a:p>
            <a:r>
              <a:rPr lang="pt-BR" sz="1000" dirty="0"/>
              <a:t>²Após a limpeza de dados nulos, vazios e dados duplicados</a:t>
            </a:r>
            <a:endParaRPr lang="pt-BR" dirty="0"/>
          </a:p>
        </p:txBody>
      </p:sp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76BF92C0-81DE-CE7A-9140-D01FE32F345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10837210" y="4125"/>
            <a:ext cx="1371321" cy="7732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982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3"/>
    </mc:Choice>
    <mc:Fallback xmlns="">
      <p:transition spd="slow" advTm="7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0124B6D-F631-125D-C5E4-950E8FBD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1" y="1539000"/>
            <a:ext cx="3084844" cy="1081710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Resultados</a:t>
            </a:r>
            <a:br>
              <a:rPr lang="pt-BR" sz="3600" dirty="0">
                <a:solidFill>
                  <a:srgbClr val="FFFFFF"/>
                </a:solidFill>
              </a:rPr>
            </a:br>
            <a:r>
              <a:rPr lang="pt-BR" sz="3600" dirty="0">
                <a:solidFill>
                  <a:srgbClr val="FFFFFF"/>
                </a:solidFill>
              </a:rPr>
              <a:t>Tabela 2.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BEA727B-8A74-2E3A-7AD8-79315F5F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1"/>
            <a:ext cx="3084844" cy="226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1500" kern="0" dirty="0">
                <a:solidFill>
                  <a:srgbClr val="FFFFFF"/>
                </a:solidFill>
                <a:latin typeface="Arial" panose="020B0604020202020204" pitchFamily="34" charset="0"/>
              </a:rPr>
              <a:t>Estimativas do comprimento total de alevinos de tilápias do Nilo por análise de vídeo considerando o maior valor entre altura e largura do retângulo ou diagonal e eliminando dados discrepantes.</a:t>
            </a:r>
            <a:endParaRPr lang="en-US" sz="1500" kern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C64298-E612-4353-E4C7-0BDD6F55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8F7034B-6CD9-7C86-FF7A-B3DEC72A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7B92FA-7083-CBB0-FE70-D584F9851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8</a:t>
            </a:fld>
            <a:endParaRPr lang="pt-BR" dirty="0">
              <a:solidFill>
                <a:schemeClr val="tx2"/>
              </a:solidFill>
            </a:endParaRPr>
          </a:p>
        </p:txBody>
      </p:sp>
      <p:graphicFrame>
        <p:nvGraphicFramePr>
          <p:cNvPr id="13" name="Espaço Reservado para Conteúdo 3">
            <a:extLst>
              <a:ext uri="{FF2B5EF4-FFF2-40B4-BE49-F238E27FC236}">
                <a16:creationId xmlns:a16="http://schemas.microsoft.com/office/drawing/2014/main" id="{95301675-C37A-C132-12A9-9C5BDAA9B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936898"/>
              </p:ext>
            </p:extLst>
          </p:nvPr>
        </p:nvGraphicFramePr>
        <p:xfrm>
          <a:off x="4791000" y="2369741"/>
          <a:ext cx="6749101" cy="21185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1905">
                  <a:extLst>
                    <a:ext uri="{9D8B030D-6E8A-4147-A177-3AD203B41FA5}">
                      <a16:colId xmlns:a16="http://schemas.microsoft.com/office/drawing/2014/main" val="4019325685"/>
                    </a:ext>
                  </a:extLst>
                </a:gridCol>
                <a:gridCol w="1324956">
                  <a:extLst>
                    <a:ext uri="{9D8B030D-6E8A-4147-A177-3AD203B41FA5}">
                      <a16:colId xmlns:a16="http://schemas.microsoft.com/office/drawing/2014/main" val="121075462"/>
                    </a:ext>
                  </a:extLst>
                </a:gridCol>
                <a:gridCol w="771821">
                  <a:extLst>
                    <a:ext uri="{9D8B030D-6E8A-4147-A177-3AD203B41FA5}">
                      <a16:colId xmlns:a16="http://schemas.microsoft.com/office/drawing/2014/main" val="1222152863"/>
                    </a:ext>
                  </a:extLst>
                </a:gridCol>
                <a:gridCol w="771821">
                  <a:extLst>
                    <a:ext uri="{9D8B030D-6E8A-4147-A177-3AD203B41FA5}">
                      <a16:colId xmlns:a16="http://schemas.microsoft.com/office/drawing/2014/main" val="2751445780"/>
                    </a:ext>
                  </a:extLst>
                </a:gridCol>
                <a:gridCol w="1324956">
                  <a:extLst>
                    <a:ext uri="{9D8B030D-6E8A-4147-A177-3AD203B41FA5}">
                      <a16:colId xmlns:a16="http://schemas.microsoft.com/office/drawing/2014/main" val="554768534"/>
                    </a:ext>
                  </a:extLst>
                </a:gridCol>
                <a:gridCol w="771821">
                  <a:extLst>
                    <a:ext uri="{9D8B030D-6E8A-4147-A177-3AD203B41FA5}">
                      <a16:colId xmlns:a16="http://schemas.microsoft.com/office/drawing/2014/main" val="3411380689"/>
                    </a:ext>
                  </a:extLst>
                </a:gridCol>
                <a:gridCol w="771821">
                  <a:extLst>
                    <a:ext uri="{9D8B030D-6E8A-4147-A177-3AD203B41FA5}">
                      <a16:colId xmlns:a16="http://schemas.microsoft.com/office/drawing/2014/main" val="944663543"/>
                    </a:ext>
                  </a:extLst>
                </a:gridCol>
              </a:tblGrid>
              <a:tr h="327488"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 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Maior medida do retângulo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83" marR="66483" marT="33242" marB="33242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Diagonal do retângulo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83" marR="66483" marT="33242" marB="33242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112057"/>
                  </a:ext>
                </a:extLst>
              </a:tr>
              <a:tr h="261005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Estatística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Comprimento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500">
                          <a:effectLst/>
                        </a:rPr>
                        <a:t>Z Score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500">
                          <a:effectLst/>
                        </a:rPr>
                        <a:t>Dixon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500">
                          <a:effectLst/>
                        </a:rPr>
                        <a:t>Comprimento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500">
                          <a:effectLst/>
                        </a:rPr>
                        <a:t>Z Score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500">
                          <a:effectLst/>
                        </a:rPr>
                        <a:t>Dixon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extLst>
                  <a:ext uri="{0D108BD9-81ED-4DB2-BD59-A6C34878D82A}">
                    <a16:rowId xmlns:a16="http://schemas.microsoft.com/office/drawing/2014/main" val="3494905263"/>
                  </a:ext>
                </a:extLst>
              </a:tr>
              <a:tr h="261005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Média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2,8832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2,7643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2,7404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3,4128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3,2951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3,3476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extLst>
                  <a:ext uri="{0D108BD9-81ED-4DB2-BD59-A6C34878D82A}">
                    <a16:rowId xmlns:a16="http://schemas.microsoft.com/office/drawing/2014/main" val="1615635247"/>
                  </a:ext>
                </a:extLst>
              </a:tr>
              <a:tr h="486009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Desvio Padrão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0,4302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0,3164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0,3094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0,4196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0,3173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0,1834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extLst>
                  <a:ext uri="{0D108BD9-81ED-4DB2-BD59-A6C34878D82A}">
                    <a16:rowId xmlns:a16="http://schemas.microsoft.com/office/drawing/2014/main" val="4243383143"/>
                  </a:ext>
                </a:extLst>
              </a:tr>
              <a:tr h="261005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Mínimo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0,8182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0,8352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1,1591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1,2353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1,2544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1,7848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extLst>
                  <a:ext uri="{0D108BD9-81ED-4DB2-BD59-A6C34878D82A}">
                    <a16:rowId xmlns:a16="http://schemas.microsoft.com/office/drawing/2014/main" val="2281909822"/>
                  </a:ext>
                </a:extLst>
              </a:tr>
              <a:tr h="261005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Máximo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4,6023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4,2614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4,0568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5,4471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5,0126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4,5921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extLst>
                  <a:ext uri="{0D108BD9-81ED-4DB2-BD59-A6C34878D82A}">
                    <a16:rowId xmlns:a16="http://schemas.microsoft.com/office/drawing/2014/main" val="748349270"/>
                  </a:ext>
                </a:extLst>
              </a:tr>
              <a:tr h="261005">
                <a:tc>
                  <a:txBody>
                    <a:bodyPr/>
                    <a:lstStyle/>
                    <a:p>
                      <a:pPr algn="just"/>
                      <a:r>
                        <a:rPr lang="pt-PT" sz="1500" dirty="0">
                          <a:effectLst/>
                        </a:rPr>
                        <a:t>N outilers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0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1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>
                          <a:effectLst/>
                        </a:rPr>
                        <a:t>8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0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1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dirty="0">
                          <a:effectLst/>
                        </a:rPr>
                        <a:t>14</a:t>
                      </a:r>
                      <a:endParaRPr lang="pt-BR" sz="15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3561" marR="43561" marT="0" marB="0" anchor="ctr"/>
                </a:tc>
                <a:extLst>
                  <a:ext uri="{0D108BD9-81ED-4DB2-BD59-A6C34878D82A}">
                    <a16:rowId xmlns:a16="http://schemas.microsoft.com/office/drawing/2014/main" val="3459438699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05E2D77E-C400-9F1E-99DB-EEA309BE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1"/>
            <a:ext cx="1367443" cy="7267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08A0DFA-7AB4-919D-A8CE-CED42B338515}"/>
              </a:ext>
            </a:extLst>
          </p:cNvPr>
          <p:cNvSpPr txBox="1"/>
          <p:nvPr/>
        </p:nvSpPr>
        <p:spPr>
          <a:xfrm>
            <a:off x="4791000" y="4734000"/>
            <a:ext cx="6908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Observa-se que as estimativas do comprimento dos alevinos obtidas pela determinação da diagonal do retângulo superestimaram os valores na ordem de 20%.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A eliminação dos </a:t>
            </a:r>
            <a:r>
              <a:rPr lang="pt-BR" dirty="0" err="1"/>
              <a:t>outilers</a:t>
            </a:r>
            <a:r>
              <a:rPr lang="pt-BR" dirty="0"/>
              <a:t> (por Z score ou Dixon adaptado) resultou em diminuição na média do comprimento total dos alevinos e diminuição do desvio padrão. </a:t>
            </a:r>
          </a:p>
        </p:txBody>
      </p:sp>
      <p:pic>
        <p:nvPicPr>
          <p:cNvPr id="6" name="Vídeo 5">
            <a:hlinkClick r:id="" action="ppaction://media"/>
            <a:extLst>
              <a:ext uri="{FF2B5EF4-FFF2-40B4-BE49-F238E27FC236}">
                <a16:creationId xmlns:a16="http://schemas.microsoft.com/office/drawing/2014/main" id="{60DEEBC3-3088-1833-7B62-6B5760E982F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10837210" y="4125"/>
            <a:ext cx="1371321" cy="7732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1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3"/>
    </mc:Choice>
    <mc:Fallback xmlns="">
      <p:transition spd="slow" advTm="6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15" grpId="0" build="p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0124B6D-F631-125D-C5E4-950E8FBD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Resultados</a:t>
            </a:r>
            <a:br>
              <a:rPr lang="pt-BR" sz="3600" dirty="0">
                <a:solidFill>
                  <a:srgbClr val="FFFFFF"/>
                </a:solidFill>
              </a:rPr>
            </a:br>
            <a:r>
              <a:rPr lang="pt-PT" sz="3600">
                <a:solidFill>
                  <a:srgbClr val="FFFFFF"/>
                </a:solidFill>
              </a:rPr>
              <a:t>Ta</a:t>
            </a:r>
            <a:r>
              <a:rPr lang="pt-PT" sz="3600" b="0" kern="0">
                <a:solidFill>
                  <a:srgbClr val="FFFFFF"/>
                </a:solidFill>
                <a:effectLst/>
                <a:ea typeface="Arial" panose="020B0604020202020204" pitchFamily="34" charset="0"/>
              </a:rPr>
              <a:t>bela 3</a:t>
            </a:r>
            <a:endParaRPr lang="pt-BR" sz="3600" dirty="0">
              <a:solidFill>
                <a:srgbClr val="FFFFFF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72026F8-F03C-4F97-52D6-28DEB169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500" b="0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Teste T para comparação entre os dados obtidos por biometria individual dos alevinos de tilápias e os </a:t>
            </a:r>
            <a:r>
              <a:rPr lang="pt-PT" sz="1500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diferentes</a:t>
            </a:r>
            <a:r>
              <a:rPr lang="pt-PT" sz="1500" b="0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métodos de eliminação de dados para obtenção das estimativas do comprimento total por análise de vídeo.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C64298-E612-4353-E4C7-0BDD6F55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Biometria de Alevinos de Tilápias do Nilo por Análise de Vídeo em Sistema OpenCV-Python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8F7034B-6CD9-7C86-FF7A-B3DEC72A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pt-BR" dirty="0"/>
              <a:t>31ago-02set 2022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7B92FA-7083-CBB0-FE70-D584F9851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8C4397-0BC7-43BB-A2C7-EE4B5B6F32AA}" type="slidenum">
              <a:rPr lang="pt-B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9</a:t>
            </a:fld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D1B9364-C686-ACDC-CAEE-9D1C5200C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90317" y="-288087"/>
            <a:ext cx="14682317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763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pt-PT" altLang="pt-BR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Espaço Reservado para Conteúdo 4">
            <a:extLst>
              <a:ext uri="{FF2B5EF4-FFF2-40B4-BE49-F238E27FC236}">
                <a16:creationId xmlns:a16="http://schemas.microsoft.com/office/drawing/2014/main" id="{23B3CAC8-E160-7FCC-9DC7-F539629D0F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2349550"/>
              </p:ext>
            </p:extLst>
          </p:nvPr>
        </p:nvGraphicFramePr>
        <p:xfrm>
          <a:off x="4616816" y="813321"/>
          <a:ext cx="6798084" cy="29808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3621">
                  <a:extLst>
                    <a:ext uri="{9D8B030D-6E8A-4147-A177-3AD203B41FA5}">
                      <a16:colId xmlns:a16="http://schemas.microsoft.com/office/drawing/2014/main" val="2956730641"/>
                    </a:ext>
                  </a:extLst>
                </a:gridCol>
                <a:gridCol w="1358983">
                  <a:extLst>
                    <a:ext uri="{9D8B030D-6E8A-4147-A177-3AD203B41FA5}">
                      <a16:colId xmlns:a16="http://schemas.microsoft.com/office/drawing/2014/main" val="725786123"/>
                    </a:ext>
                  </a:extLst>
                </a:gridCol>
                <a:gridCol w="1536340">
                  <a:extLst>
                    <a:ext uri="{9D8B030D-6E8A-4147-A177-3AD203B41FA5}">
                      <a16:colId xmlns:a16="http://schemas.microsoft.com/office/drawing/2014/main" val="397420505"/>
                    </a:ext>
                  </a:extLst>
                </a:gridCol>
                <a:gridCol w="1452413">
                  <a:extLst>
                    <a:ext uri="{9D8B030D-6E8A-4147-A177-3AD203B41FA5}">
                      <a16:colId xmlns:a16="http://schemas.microsoft.com/office/drawing/2014/main" val="2720649877"/>
                    </a:ext>
                  </a:extLst>
                </a:gridCol>
                <a:gridCol w="1306727">
                  <a:extLst>
                    <a:ext uri="{9D8B030D-6E8A-4147-A177-3AD203B41FA5}">
                      <a16:colId xmlns:a16="http://schemas.microsoft.com/office/drawing/2014/main" val="488578134"/>
                    </a:ext>
                  </a:extLst>
                </a:gridCol>
              </a:tblGrid>
              <a:tr h="572878">
                <a:tc>
                  <a:txBody>
                    <a:bodyPr/>
                    <a:lstStyle/>
                    <a:p>
                      <a:pPr algn="just"/>
                      <a:r>
                        <a:rPr lang="pt-PT" sz="1800" dirty="0">
                          <a:effectLst/>
                        </a:rPr>
                        <a:t> 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Método de Eliminação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Teste de Normalidade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Variâncias (H</a:t>
                      </a:r>
                      <a:r>
                        <a:rPr lang="pt-PT" sz="1800" baseline="-25000">
                          <a:effectLst/>
                        </a:rPr>
                        <a:t>0</a:t>
                      </a:r>
                      <a:r>
                        <a:rPr lang="pt-PT" sz="1800">
                          <a:effectLst/>
                        </a:rPr>
                        <a:t>:σ²</a:t>
                      </a:r>
                      <a:r>
                        <a:rPr lang="pt-PT" sz="1800" baseline="-25000">
                          <a:effectLst/>
                        </a:rPr>
                        <a:t>A</a:t>
                      </a:r>
                      <a:r>
                        <a:rPr lang="pt-PT" sz="1800">
                          <a:effectLst/>
                        </a:rPr>
                        <a:t>=σ²</a:t>
                      </a:r>
                      <a:r>
                        <a:rPr lang="pt-PT" sz="1800" baseline="-25000">
                          <a:effectLst/>
                        </a:rPr>
                        <a:t>B)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P-valor (H</a:t>
                      </a:r>
                      <a:r>
                        <a:rPr lang="pt-PT" sz="1800" baseline="-25000" dirty="0">
                          <a:effectLst/>
                        </a:rPr>
                        <a:t>0</a:t>
                      </a:r>
                      <a:r>
                        <a:rPr lang="pt-PT" sz="1800" dirty="0">
                          <a:effectLst/>
                        </a:rPr>
                        <a:t>:μ</a:t>
                      </a:r>
                      <a:r>
                        <a:rPr lang="pt-PT" sz="1800" baseline="-25000" dirty="0">
                          <a:effectLst/>
                        </a:rPr>
                        <a:t>A</a:t>
                      </a:r>
                      <a:r>
                        <a:rPr lang="pt-PT" sz="1800" dirty="0">
                          <a:effectLst/>
                        </a:rPr>
                        <a:t>=μ</a:t>
                      </a:r>
                      <a:r>
                        <a:rPr lang="pt-PT" sz="1800" baseline="-25000" dirty="0">
                          <a:effectLst/>
                        </a:rPr>
                        <a:t>B</a:t>
                      </a:r>
                      <a:r>
                        <a:rPr lang="pt-PT" sz="1800" dirty="0">
                          <a:effectLst/>
                        </a:rPr>
                        <a:t>)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extLst>
                  <a:ext uri="{0D108BD9-81ED-4DB2-BD59-A6C34878D82A}">
                    <a16:rowId xmlns:a16="http://schemas.microsoft.com/office/drawing/2014/main" val="4058972095"/>
                  </a:ext>
                </a:extLst>
              </a:tr>
              <a:tr h="583758">
                <a:tc rowSpan="3"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Maior Medida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800" dirty="0">
                          <a:effectLst/>
                        </a:rPr>
                        <a:t>Dados Brutos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0,375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0,131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0,130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extLst>
                  <a:ext uri="{0D108BD9-81ED-4DB2-BD59-A6C34878D82A}">
                    <a16:rowId xmlns:a16="http://schemas.microsoft.com/office/drawing/2014/main" val="1428515864"/>
                  </a:ext>
                </a:extLst>
              </a:tr>
              <a:tr h="31012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800">
                          <a:effectLst/>
                        </a:rPr>
                        <a:t>Z Score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0,666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0,528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0,160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extLst>
                  <a:ext uri="{0D108BD9-81ED-4DB2-BD59-A6C34878D82A}">
                    <a16:rowId xmlns:a16="http://schemas.microsoft.com/office/drawing/2014/main" val="1352789654"/>
                  </a:ext>
                </a:extLst>
              </a:tr>
              <a:tr h="31012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800">
                          <a:effectLst/>
                        </a:rPr>
                        <a:t>Dixon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0,685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0,222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0,186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extLst>
                  <a:ext uri="{0D108BD9-81ED-4DB2-BD59-A6C34878D82A}">
                    <a16:rowId xmlns:a16="http://schemas.microsoft.com/office/drawing/2014/main" val="2015984511"/>
                  </a:ext>
                </a:extLst>
              </a:tr>
              <a:tr h="583758">
                <a:tc rowSpan="3"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Diagonal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800">
                          <a:effectLst/>
                        </a:rPr>
                        <a:t>Dados Brutos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0,398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0,258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0,006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extLst>
                  <a:ext uri="{0D108BD9-81ED-4DB2-BD59-A6C34878D82A}">
                    <a16:rowId xmlns:a16="http://schemas.microsoft.com/office/drawing/2014/main" val="256242692"/>
                  </a:ext>
                </a:extLst>
              </a:tr>
              <a:tr h="31012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800">
                          <a:effectLst/>
                        </a:rPr>
                        <a:t>Z Score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0,261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0,647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0,004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extLst>
                  <a:ext uri="{0D108BD9-81ED-4DB2-BD59-A6C34878D82A}">
                    <a16:rowId xmlns:a16="http://schemas.microsoft.com/office/drawing/2014/main" val="890468519"/>
                  </a:ext>
                </a:extLst>
              </a:tr>
              <a:tr h="31012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800">
                          <a:effectLst/>
                        </a:rPr>
                        <a:t>Dixon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0,743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>
                          <a:effectLst/>
                        </a:rPr>
                        <a:t>0,909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effectLst/>
                        </a:rPr>
                        <a:t>&lt; 0,001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751" marR="61751" marT="0" marB="0"/>
                </a:tc>
                <a:extLst>
                  <a:ext uri="{0D108BD9-81ED-4DB2-BD59-A6C34878D82A}">
                    <a16:rowId xmlns:a16="http://schemas.microsoft.com/office/drawing/2014/main" val="2028770399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E514E028-5601-93FF-ABB7-7DB5801C4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1"/>
            <a:ext cx="1367443" cy="7267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CF548FE-E583-9856-59A7-96F8530DABEE}"/>
              </a:ext>
            </a:extLst>
          </p:cNvPr>
          <p:cNvSpPr txBox="1"/>
          <p:nvPr/>
        </p:nvSpPr>
        <p:spPr>
          <a:xfrm>
            <a:off x="4571367" y="3940083"/>
            <a:ext cx="6888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Não foi encontrada diferença na estimativa do comprimento padrão considerando a biometria individual com aquela obtida pela análise de vídeo considerando a maior medida entre a largura e altura do retângulo (P=0,130). 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B7DFA7-BD83-1BDC-2454-178E3F3BB513}"/>
              </a:ext>
            </a:extLst>
          </p:cNvPr>
          <p:cNvSpPr txBox="1"/>
          <p:nvPr/>
        </p:nvSpPr>
        <p:spPr>
          <a:xfrm>
            <a:off x="4549017" y="5165552"/>
            <a:ext cx="6888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Houve diferença quando a estimativa foi obtida pela diagonal, considerando os dados brutos (P=0,006) e aqueles eliminados por Z score (P=0,004) ou Dixon (P&lt;0,001). </a:t>
            </a:r>
            <a:endParaRPr lang="pt-BR" dirty="0"/>
          </a:p>
        </p:txBody>
      </p:sp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67EB88AE-7517-062E-70AB-EE7BE07CC8A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10821000" y="4125"/>
            <a:ext cx="1387531" cy="782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895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9"/>
    </mc:Choice>
    <mc:Fallback xmlns="">
      <p:transition spd="slow" advTm="6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5" grpId="0" build="p"/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1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7|1.1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1|2.5|1.8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6|1.5|1.7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8|1.7|1.5|1.5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3|1.8|1.2|1.2|1.1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4|1.1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1.3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2|1|1.1"/>
</p:tagLst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</TotalTime>
  <Words>1674</Words>
  <Application>Microsoft Office PowerPoint</Application>
  <PresentationFormat>Widescreen</PresentationFormat>
  <Paragraphs>249</Paragraphs>
  <Slides>15</Slides>
  <Notes>1</Notes>
  <HiddenSlides>0</HiddenSlides>
  <MMClips>12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  <vt:variant>
        <vt:lpstr>Apresentações personalizadas</vt:lpstr>
      </vt:variant>
      <vt:variant>
        <vt:i4>1</vt:i4>
      </vt:variant>
    </vt:vector>
  </HeadingPairs>
  <TitlesOfParts>
    <vt:vector size="21" baseType="lpstr">
      <vt:lpstr>Arial</vt:lpstr>
      <vt:lpstr>Calibri</vt:lpstr>
      <vt:lpstr>Wingdings</vt:lpstr>
      <vt:lpstr>Calibri Light</vt:lpstr>
      <vt:lpstr>Retrospectiva</vt:lpstr>
      <vt:lpstr>Biometria de Alevinos de Tilápias do Nilo por Análise de Vídeo em Sistema OpenCV-Python</vt:lpstr>
      <vt:lpstr>Introdução / Motivação</vt:lpstr>
      <vt:lpstr>Impactos deste trabalho</vt:lpstr>
      <vt:lpstr>Metodologia</vt:lpstr>
      <vt:lpstr>Metodologia Filmagem X Peso X Comprimento</vt:lpstr>
      <vt:lpstr>Exemplos de tratamento da filmagem</vt:lpstr>
      <vt:lpstr>Resultados Tabela 1. </vt:lpstr>
      <vt:lpstr>Resultados Tabela 2. </vt:lpstr>
      <vt:lpstr>Resultados Tabela 3</vt:lpstr>
      <vt:lpstr>Conclusão</vt:lpstr>
      <vt:lpstr>Considerações  Finais</vt:lpstr>
      <vt:lpstr>Trabalhos futuros</vt:lpstr>
      <vt:lpstr>Referências bibliográficas</vt:lpstr>
      <vt:lpstr>Agradecimentos</vt:lpstr>
      <vt:lpstr>Resumo</vt:lpstr>
      <vt:lpstr>Apresentação personalizada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Prof Albuquerque</dc:creator>
  <cp:lastModifiedBy>Antonio Roberto Albuquerque</cp:lastModifiedBy>
  <cp:revision>44</cp:revision>
  <dcterms:created xsi:type="dcterms:W3CDTF">2022-08-24T13:53:52Z</dcterms:created>
  <dcterms:modified xsi:type="dcterms:W3CDTF">2024-05-24T20:48:59Z</dcterms:modified>
</cp:coreProperties>
</file>